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42"/>
  </p:notesMasterIdLst>
  <p:handoutMasterIdLst>
    <p:handoutMasterId r:id="rId43"/>
  </p:handoutMasterIdLst>
  <p:sldIdLst>
    <p:sldId id="257" r:id="rId2"/>
    <p:sldId id="258" r:id="rId3"/>
    <p:sldId id="295" r:id="rId4"/>
    <p:sldId id="271" r:id="rId5"/>
    <p:sldId id="293" r:id="rId6"/>
    <p:sldId id="259" r:id="rId7"/>
    <p:sldId id="294" r:id="rId8"/>
    <p:sldId id="260" r:id="rId9"/>
    <p:sldId id="277" r:id="rId10"/>
    <p:sldId id="272" r:id="rId11"/>
    <p:sldId id="288" r:id="rId12"/>
    <p:sldId id="273" r:id="rId13"/>
    <p:sldId id="281" r:id="rId14"/>
    <p:sldId id="274" r:id="rId15"/>
    <p:sldId id="275" r:id="rId16"/>
    <p:sldId id="287" r:id="rId17"/>
    <p:sldId id="280" r:id="rId18"/>
    <p:sldId id="305" r:id="rId19"/>
    <p:sldId id="278" r:id="rId20"/>
    <p:sldId id="282" r:id="rId21"/>
    <p:sldId id="279" r:id="rId22"/>
    <p:sldId id="284" r:id="rId23"/>
    <p:sldId id="290" r:id="rId24"/>
    <p:sldId id="283" r:id="rId25"/>
    <p:sldId id="285" r:id="rId26"/>
    <p:sldId id="286" r:id="rId27"/>
    <p:sldId id="291" r:id="rId28"/>
    <p:sldId id="296" r:id="rId29"/>
    <p:sldId id="292" r:id="rId30"/>
    <p:sldId id="297" r:id="rId31"/>
    <p:sldId id="298" r:id="rId32"/>
    <p:sldId id="299" r:id="rId33"/>
    <p:sldId id="300" r:id="rId34"/>
    <p:sldId id="306" r:id="rId35"/>
    <p:sldId id="301" r:id="rId36"/>
    <p:sldId id="302" r:id="rId37"/>
    <p:sldId id="303" r:id="rId38"/>
    <p:sldId id="307" r:id="rId39"/>
    <p:sldId id="304" r:id="rId40"/>
    <p:sldId id="308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296" userDrawn="1">
          <p15:clr>
            <a:srgbClr val="A4A3A4"/>
          </p15:clr>
        </p15:guide>
        <p15:guide id="4" orient="horz" pos="41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F71622-D579-4CB3-BDF3-0F01763D394E}" v="1" dt="2019-03-23T19:49:22.290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  <p:guide pos="7296"/>
        <p:guide orient="horz" pos="4128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48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796EA6-6F25-4F19-87BA-7ADCC16DAEFF}" type="datetimeFigureOut">
              <a:rPr lang="en-US" smtClean="0"/>
              <a:t>3/23/2019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4E50CC-F33A-4EF4-9F12-93EC4A21A0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2950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9C172E-A8B5-46F6-B05C-DFA3E2E0F207}" type="datetimeFigureOut">
              <a:rPr lang="en-US" smtClean="0"/>
              <a:t>3/23/2019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674CE4-FBD8-4481-AEFB-CA53E599A7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268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974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How presentation will benefit audience: Adult learners are more interested in a subject if they know how or why it is important to them.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Presenter’s level of expertise in the subject: Briefly state your credentials in this area, or explain why participants should listen to you.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2FD335-6D8E-486A-8F5F-DFC7325903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67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Lesson descriptions should be brief.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2FD335-6D8E-486A-8F5F-DFC7325903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8711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Example objectives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At the end of this lesson, you will be able to: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Save files to the team Web server.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Move files to different locations on the team Web server.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Share files on the team Web server.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2FD335-6D8E-486A-8F5F-DFC7325903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441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Example objectives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At the end of this lesson, you will be able to: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Save files to the team Web server.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Move files to different locations on the team Web server.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Share files on the team Web server.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2FD335-6D8E-486A-8F5F-DFC7325903F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323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0" y="0"/>
            <a:ext cx="12192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3" name="Rectangle 22"/>
          <p:cNvSpPr/>
          <p:nvPr/>
        </p:nvSpPr>
        <p:spPr>
          <a:xfrm flipV="1">
            <a:off x="7213577" y="3810001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4" name="Rectangle 23"/>
          <p:cNvSpPr/>
          <p:nvPr/>
        </p:nvSpPr>
        <p:spPr>
          <a:xfrm flipV="1">
            <a:off x="7213601" y="3897010"/>
            <a:ext cx="49784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5" name="Rectangle 24"/>
          <p:cNvSpPr/>
          <p:nvPr/>
        </p:nvSpPr>
        <p:spPr>
          <a:xfrm flipV="1">
            <a:off x="7213601" y="4115167"/>
            <a:ext cx="49784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6" name="Rectangle 25"/>
          <p:cNvSpPr/>
          <p:nvPr/>
        </p:nvSpPr>
        <p:spPr>
          <a:xfrm flipV="1">
            <a:off x="7213600" y="4164403"/>
            <a:ext cx="262128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7" name="Rectangle 26"/>
          <p:cNvSpPr/>
          <p:nvPr/>
        </p:nvSpPr>
        <p:spPr>
          <a:xfrm flipV="1">
            <a:off x="7213600" y="4199572"/>
            <a:ext cx="262128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 useBgFill="1">
        <p:nvSpPr>
          <p:cNvPr id="30" name="Rounded Rectangle 29"/>
          <p:cNvSpPr/>
          <p:nvPr/>
        </p:nvSpPr>
        <p:spPr bwMode="white">
          <a:xfrm>
            <a:off x="7213600" y="3962400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9835343" y="406098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7" name="Rectangle 6"/>
          <p:cNvSpPr/>
          <p:nvPr/>
        </p:nvSpPr>
        <p:spPr>
          <a:xfrm>
            <a:off x="1" y="3649662"/>
            <a:ext cx="12192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Rectangle 9"/>
          <p:cNvSpPr/>
          <p:nvPr/>
        </p:nvSpPr>
        <p:spPr>
          <a:xfrm>
            <a:off x="1" y="3675528"/>
            <a:ext cx="12192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1" name="Rectangle 10"/>
          <p:cNvSpPr/>
          <p:nvPr/>
        </p:nvSpPr>
        <p:spPr>
          <a:xfrm flipV="1">
            <a:off x="8552068" y="3643090"/>
            <a:ext cx="3639933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09600" y="2389009"/>
            <a:ext cx="112776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609600" y="3899938"/>
            <a:ext cx="6604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7265116" y="4205288"/>
            <a:ext cx="1727200" cy="457200"/>
          </a:xfrm>
        </p:spPr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9043832" y="4206240"/>
            <a:ext cx="1280160" cy="457200"/>
          </a:xfrm>
        </p:spPr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4E708F12-96AD-4ED4-8132-A78F5E42C1F5}" type="datetime1">
              <a:rPr lang="en-US" smtClean="0"/>
              <a:pPr/>
              <a:t>3/23/2019</a:t>
            </a:fld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1093451" y="1136"/>
            <a:ext cx="996949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152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5pPr>
              <a:defRPr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FA170-8299-44AD-AEEF-FC686C3D7804}" type="datetime1">
              <a:rPr lang="en-US" smtClean="0"/>
              <a:t>3/23/2019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84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1143000"/>
            <a:ext cx="2540000" cy="5448300"/>
          </a:xfrm>
        </p:spPr>
        <p:txBody>
          <a:bodyPr vert="eaVert"/>
          <a:lstStyle>
            <a:lvl1pPr>
              <a:defRPr/>
            </a:lvl1pPr>
          </a:lstStyle>
          <a:p>
            <a:r>
              <a:rPr kumimoji="0" lang="en-US"/>
              <a:t>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1143000"/>
            <a:ext cx="8331200" cy="5448300"/>
          </a:xfrm>
        </p:spPr>
        <p:txBody>
          <a:bodyPr vert="eaVert"/>
          <a:lstStyle>
            <a:lvl5pPr>
              <a:defRPr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763A-68EC-4ECD-9620-D9FE9CDDD622}" type="datetime1">
              <a:rPr lang="en-US" smtClean="0"/>
              <a:t>3/23/2019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08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5pPr>
              <a:defRPr/>
            </a:lvl5pPr>
            <a:lvl6pPr>
              <a:defRPr/>
            </a:lvl6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8BEDD-6160-49BB-B372-861DE7DE9BA5}" type="datetime1">
              <a:rPr lang="en-US" smtClean="0"/>
              <a:t>3/23/2019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30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968322"/>
            <a:ext cx="103632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chemeClr val="accent2"/>
                </a:solidFill>
                <a:effectLst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3367088"/>
            <a:ext cx="103632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E819F-B7FD-4B29-8F66-9E318144BC2A}" type="datetime1">
              <a:rPr lang="en-US" smtClean="0"/>
              <a:t>3/23/2019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12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249425"/>
            <a:ext cx="5384800" cy="4341875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249425"/>
            <a:ext cx="5384800" cy="4341875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159C-B6E0-4F10-9F4A-2FA57003B139}" type="datetime1">
              <a:rPr lang="en-US" smtClean="0"/>
              <a:t>3/23/2019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445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0" orient="horz" pos="2160" userDrawn="1">
          <p15:clr>
            <a:srgbClr val="FBAE40"/>
          </p15:clr>
        </p15:guide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1143000"/>
            <a:ext cx="11176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2244970"/>
            <a:ext cx="5388864" cy="457200"/>
          </a:xfrm>
          <a:solidFill>
            <a:schemeClr val="accent2">
              <a:lumMod val="60000"/>
              <a:lumOff val="4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508000" y="2708519"/>
            <a:ext cx="5388864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294968" y="2244970"/>
            <a:ext cx="5389033" cy="457200"/>
          </a:xfrm>
          <a:solidFill>
            <a:schemeClr val="accent2">
              <a:lumMod val="60000"/>
              <a:lumOff val="4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1073" y="2708519"/>
            <a:ext cx="5389033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r>
              <a:rPr lang="en-US"/>
              <a:t>Add a footer</a:t>
            </a:r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170CBBB-D1D1-4386-A5E9-07F3477B78F3}" type="datetime1">
              <a:rPr lang="en-US" smtClean="0"/>
              <a:t>3/23/2019</a:t>
            </a:fld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16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010400" y="612648"/>
            <a:ext cx="1767840" cy="457200"/>
          </a:xfrm>
        </p:spPr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778240" y="612648"/>
            <a:ext cx="1276352" cy="457200"/>
          </a:xfrm>
        </p:spPr>
        <p:txBody>
          <a:bodyPr/>
          <a:lstStyle/>
          <a:p>
            <a:fld id="{9FA4CAD8-0EA7-4615-B69B-B2F199EF3A93}" type="datetime1">
              <a:rPr lang="en-US" smtClean="0"/>
              <a:t>3/23/2019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899648" y="2272"/>
            <a:ext cx="1016000" cy="365760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95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4BD7-6953-492C-921B-E68B2D7F14C8}" type="datetime1">
              <a:rPr lang="en-US" smtClean="0"/>
              <a:t>3/23/2019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69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137995" y="1101970"/>
            <a:ext cx="451104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en-US"/>
              <a:t>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03200" y="776287"/>
            <a:ext cx="6803136" cy="580508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7137995" y="2010727"/>
            <a:ext cx="4511040" cy="4580573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17D9B-D4D3-4E23-88DF-2E354FA43196}" type="datetime1">
              <a:rPr lang="en-US" smtClean="0"/>
              <a:t>3/23/2019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685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3913" y="1109161"/>
            <a:ext cx="782404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38228" y="1143000"/>
            <a:ext cx="6096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17924" y="3274309"/>
            <a:ext cx="34544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F67C5-D04E-4576-B61C-12ABA14BBD6C}" type="datetime1">
              <a:rPr lang="en-US" smtClean="0"/>
              <a:t>3/23/2019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61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366819"/>
            <a:ext cx="12192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9" name="Rectangle 28"/>
          <p:cNvSpPr/>
          <p:nvPr/>
        </p:nvSpPr>
        <p:spPr>
          <a:xfrm>
            <a:off x="0" y="-1"/>
            <a:ext cx="12192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0" name="Rectangle 29"/>
          <p:cNvSpPr/>
          <p:nvPr/>
        </p:nvSpPr>
        <p:spPr>
          <a:xfrm>
            <a:off x="1" y="308277"/>
            <a:ext cx="12192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1" name="Rectangle 30"/>
          <p:cNvSpPr/>
          <p:nvPr/>
        </p:nvSpPr>
        <p:spPr>
          <a:xfrm flipV="1">
            <a:off x="7213577" y="360247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2" name="Rectangle 31"/>
          <p:cNvSpPr/>
          <p:nvPr/>
        </p:nvSpPr>
        <p:spPr>
          <a:xfrm flipV="1">
            <a:off x="7213601" y="440113"/>
            <a:ext cx="49784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7209785" y="497504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9831528" y="58894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5" name="Rectangle 34"/>
          <p:cNvSpPr/>
          <p:nvPr/>
        </p:nvSpPr>
        <p:spPr bwMode="invGray">
          <a:xfrm>
            <a:off x="12113288" y="-2001"/>
            <a:ext cx="76835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6" name="Rectangle 35"/>
          <p:cNvSpPr/>
          <p:nvPr/>
        </p:nvSpPr>
        <p:spPr bwMode="invGray">
          <a:xfrm>
            <a:off x="12059308" y="-2001"/>
            <a:ext cx="3657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7" name="Rectangle 36"/>
          <p:cNvSpPr/>
          <p:nvPr/>
        </p:nvSpPr>
        <p:spPr bwMode="invGray">
          <a:xfrm>
            <a:off x="12033904" y="-2001"/>
            <a:ext cx="12192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8" name="Rectangle 37"/>
          <p:cNvSpPr/>
          <p:nvPr/>
        </p:nvSpPr>
        <p:spPr bwMode="invGray">
          <a:xfrm>
            <a:off x="11967231" y="-2001"/>
            <a:ext cx="36576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9" name="Rectangle 38"/>
          <p:cNvSpPr/>
          <p:nvPr/>
        </p:nvSpPr>
        <p:spPr bwMode="invGray">
          <a:xfrm>
            <a:off x="11887569" y="380"/>
            <a:ext cx="73152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40" name="Rectangle 39"/>
          <p:cNvSpPr/>
          <p:nvPr/>
        </p:nvSpPr>
        <p:spPr bwMode="invGray">
          <a:xfrm>
            <a:off x="11831300" y="380"/>
            <a:ext cx="12192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2249424"/>
            <a:ext cx="109728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7010400" y="612648"/>
            <a:ext cx="176784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1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782048" y="612648"/>
            <a:ext cx="1276352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1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C20F09E4-6EA4-4BF3-9FC8-FF40373B88E6}" type="datetime1">
              <a:rPr lang="en-US" smtClean="0"/>
              <a:pPr/>
              <a:t>3/23/2019</a:t>
            </a:fld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899648" y="2272"/>
            <a:ext cx="1016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171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>
            <a:lumMod val="75000"/>
          </a:schemeClr>
        </a:buClr>
        <a:buFont typeface="Georgia"/>
        <a:buChar char="•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>
            <a:lumMod val="75000"/>
          </a:schemeClr>
        </a:buClr>
        <a:buFont typeface="Georgia"/>
        <a:buChar char="▫"/>
        <a:defRPr kumimoji="0" sz="2600" kern="1200">
          <a:solidFill>
            <a:schemeClr val="tx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500" kern="1200">
          <a:solidFill>
            <a:schemeClr val="tx2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orient="horz" pos="4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sysinternals/downloads/sysmon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saconference.com/writable/presentations/file_upload/hta-t09-how-to-go-from-responding-to-hunting-with-sysinternals-sysmon.pdf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wiftOnSecurity/sysmon-config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lastic.co/blog/introducing-auditbeat-system-module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palantir/windows-event-forwarding/tree/master/AutorunsToWinEventLog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sv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elp/elastalert" TargetMode="External"/><Relationship Id="rId2" Type="http://schemas.openxmlformats.org/officeDocument/2006/relationships/hyperlink" Target="https://github.com/Neo23x0/sigma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yb3rWard0g/HELK" TargetMode="External"/><Relationship Id="rId2" Type="http://schemas.openxmlformats.org/officeDocument/2006/relationships/hyperlink" Target="https://github.com/aarju/Kibana_ForensicDashboard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264556"/>
            <a:ext cx="11277600" cy="1470025"/>
          </a:xfrm>
        </p:spPr>
        <p:txBody>
          <a:bodyPr/>
          <a:lstStyle/>
          <a:p>
            <a:r>
              <a:rPr lang="en-US"/>
              <a:t>Quick and Easy Forensic Timelines </a:t>
            </a:r>
            <a:br>
              <a:rPr lang="en-US"/>
            </a:br>
            <a:r>
              <a:rPr lang="en-US"/>
              <a:t>via </a:t>
            </a:r>
            <a:r>
              <a:rPr lang="en-US" err="1"/>
              <a:t>Sysmon</a:t>
            </a:r>
            <a:r>
              <a:rPr lang="en-US"/>
              <a:t>, WEF, and ELK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Presented by</a:t>
            </a:r>
          </a:p>
          <a:p>
            <a:r>
              <a:rPr lang="en-US"/>
              <a:t>Aaron Jewitt</a:t>
            </a:r>
          </a:p>
          <a:p>
            <a:r>
              <a:rPr lang="en-US"/>
              <a:t>@</a:t>
            </a:r>
            <a:r>
              <a:rPr lang="en-US" err="1"/>
              <a:t>acjewitt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305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</a:t>
            </a:r>
            <a:r>
              <a:rPr lang="en-US" err="1"/>
              <a:t>Sysmon</a:t>
            </a:r>
            <a:r>
              <a:rPr lang="en-US"/>
              <a:t>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anchor="t">
            <a:normAutofit/>
          </a:bodyPr>
          <a:lstStyle/>
          <a:p>
            <a:pPr indent="-255905"/>
            <a:r>
              <a:rPr lang="en-US"/>
              <a:t>If you have a windows domain you need </a:t>
            </a:r>
            <a:r>
              <a:rPr lang="en-US" err="1"/>
              <a:t>Sysmon</a:t>
            </a:r>
            <a:r>
              <a:rPr lang="en-US"/>
              <a:t>!</a:t>
            </a:r>
          </a:p>
          <a:p>
            <a:pPr indent="-255905"/>
            <a:r>
              <a:rPr lang="en-US" err="1"/>
              <a:t>Sysmon</a:t>
            </a:r>
            <a:r>
              <a:rPr lang="en-US"/>
              <a:t> is a </a:t>
            </a:r>
            <a:r>
              <a:rPr lang="en-US" b="1"/>
              <a:t>free</a:t>
            </a:r>
            <a:r>
              <a:rPr lang="en-US"/>
              <a:t> utility from Microsoft that turns on lots of great logging</a:t>
            </a:r>
            <a:endParaRPr lang="en-US">
              <a:cs typeface="Calibri"/>
            </a:endParaRPr>
          </a:p>
          <a:p>
            <a:pPr indent="-255905"/>
            <a:r>
              <a:rPr lang="en-US"/>
              <a:t>Config file allows very granular control of what gets logged and what doesn’t</a:t>
            </a:r>
            <a:endParaRPr lang="en-US">
              <a:cs typeface="Calibri" panose="020F0502020204030204"/>
            </a:endParaRPr>
          </a:p>
          <a:p>
            <a:pPr indent="-255905"/>
            <a:endParaRPr lang="en-US">
              <a:cs typeface="Calibri" panose="020F0502020204030204"/>
            </a:endParaRPr>
          </a:p>
          <a:p>
            <a:pPr indent="-255905"/>
            <a:endParaRPr lang="en-US">
              <a:cs typeface="Calibri" panose="020F0502020204030204"/>
            </a:endParaRPr>
          </a:p>
          <a:p>
            <a:pPr indent="-255905"/>
            <a:r>
              <a:rPr lang="en-US" dirty="0">
                <a:solidFill>
                  <a:srgbClr val="0070C0"/>
                </a:solidFill>
                <a:hlinkClick r:id="rId3"/>
              </a:rPr>
              <a:t>https://docs.microsoft.com/en-us/sysinternals/downloads/sysmon</a:t>
            </a:r>
            <a:endParaRPr lang="en-US">
              <a:solidFill>
                <a:srgbClr val="0070C0"/>
              </a:solidFill>
              <a:cs typeface="Calibri"/>
              <a:hlinkClick r:id="" action="ppaction://noaction"/>
            </a:endParaRPr>
          </a:p>
          <a:p>
            <a:pPr indent="-255905"/>
            <a:r>
              <a:rPr lang="en-US" sz="2400" dirty="0">
                <a:solidFill>
                  <a:srgbClr val="0070C0"/>
                </a:solidFill>
                <a:hlinkClick r:id="rId4"/>
              </a:rPr>
              <a:t>https://www.rsaconference.com/writable/presentations/file_upload/hta-t09-how-to-go-from-responding-to-hunting-with-sysinternals-sysmon.pdf</a:t>
            </a:r>
            <a:endParaRPr lang="en-US" sz="2400" dirty="0">
              <a:solidFill>
                <a:srgbClr val="0070C0"/>
              </a:solidFill>
            </a:endParaRPr>
          </a:p>
          <a:p>
            <a:pPr indent="-255905"/>
            <a:endParaRPr lang="en-US" sz="24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6114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B9E01-2D6F-46B7-AA14-D73E8636B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</a:t>
            </a:r>
            <a:r>
              <a:rPr lang="en-US" err="1"/>
              <a:t>sysmon</a:t>
            </a:r>
            <a:r>
              <a:rPr lang="en-US"/>
              <a:t> logging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F92BD-FA62-4AA4-8EE8-99BC3ABB7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sz="3200"/>
              <a:t>Process start and stop</a:t>
            </a:r>
          </a:p>
          <a:p>
            <a:r>
              <a:rPr lang="en-US" sz="3200"/>
              <a:t>File Timestamp changes</a:t>
            </a:r>
          </a:p>
          <a:p>
            <a:r>
              <a:rPr lang="en-US" sz="3200"/>
              <a:t>File Creation</a:t>
            </a:r>
          </a:p>
          <a:p>
            <a:r>
              <a:rPr lang="en-US" sz="3200"/>
              <a:t>Network connections</a:t>
            </a:r>
          </a:p>
          <a:p>
            <a:r>
              <a:rPr lang="en-US" sz="3200"/>
              <a:t>Registry changes</a:t>
            </a:r>
          </a:p>
          <a:p>
            <a:r>
              <a:rPr lang="en-US" sz="3200"/>
              <a:t>File Downloads</a:t>
            </a:r>
          </a:p>
          <a:p>
            <a:endParaRPr lang="en-US" sz="3200"/>
          </a:p>
          <a:p>
            <a:endParaRPr lang="en-US" sz="3200"/>
          </a:p>
          <a:p>
            <a:r>
              <a:rPr lang="en-US" sz="3200"/>
              <a:t>Named Pipes</a:t>
            </a:r>
          </a:p>
          <a:p>
            <a:r>
              <a:rPr lang="en-US" sz="3200"/>
              <a:t>Driver Loading</a:t>
            </a:r>
          </a:p>
          <a:p>
            <a:r>
              <a:rPr lang="en-US" sz="3200"/>
              <a:t>WMI Subscriptions</a:t>
            </a:r>
          </a:p>
          <a:p>
            <a:r>
              <a:rPr lang="en-US" sz="3200"/>
              <a:t>Modules &amp; </a:t>
            </a:r>
            <a:r>
              <a:rPr lang="en-US" sz="3200" err="1"/>
              <a:t>dlls</a:t>
            </a:r>
            <a:r>
              <a:rPr lang="en-US" sz="3200"/>
              <a:t> loaded in memory</a:t>
            </a:r>
          </a:p>
          <a:p>
            <a:r>
              <a:rPr lang="en-US" sz="3200"/>
              <a:t>Process Memory Access</a:t>
            </a:r>
          </a:p>
        </p:txBody>
      </p:sp>
    </p:spTree>
    <p:extLst>
      <p:ext uri="{BB962C8B-B14F-4D97-AF65-F5344CB8AC3E}">
        <p14:creationId xmlns:p14="http://schemas.microsoft.com/office/powerpoint/2010/main" val="3072786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0499E-0D81-4F0D-AB63-85603C279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</a:t>
            </a:r>
            <a:r>
              <a:rPr lang="en-US" err="1"/>
              <a:t>sysmon</a:t>
            </a:r>
            <a:r>
              <a:rPr lang="en-US"/>
              <a:t> config 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E36FD-8059-4EEB-B240-C58E1A7CA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anchor="t">
            <a:normAutofit/>
          </a:bodyPr>
          <a:lstStyle/>
          <a:p>
            <a:pPr indent="-255905"/>
            <a:r>
              <a:rPr lang="en-US"/>
              <a:t>Start with Taylor Swift’s config and work from there</a:t>
            </a:r>
          </a:p>
          <a:p>
            <a:pPr marL="657860" lvl="1" indent="-246380"/>
            <a:r>
              <a:rPr lang="en-US">
                <a:hlinkClick r:id="rId2"/>
              </a:rPr>
              <a:t>https://github.com/SwiftOnSecurity/sysmon-config</a:t>
            </a:r>
            <a:endParaRPr lang="en-US" dirty="0">
              <a:cs typeface="Calibri" panose="020F0502020204030204"/>
            </a:endParaRPr>
          </a:p>
          <a:p>
            <a:pPr indent="-255905"/>
            <a:r>
              <a:rPr lang="en-US"/>
              <a:t>Start with a small test group while building your config!!!</a:t>
            </a:r>
            <a:endParaRPr lang="en-US">
              <a:cs typeface="Calibri"/>
            </a:endParaRPr>
          </a:p>
          <a:p>
            <a:pPr indent="-255905"/>
            <a:r>
              <a:rPr lang="en-US"/>
              <a:t>Every Domain is unique, take the time to tune the config</a:t>
            </a:r>
            <a:endParaRPr lang="en-US">
              <a:cs typeface="Calibri"/>
            </a:endParaRPr>
          </a:p>
          <a:p>
            <a:pPr indent="-255905"/>
            <a:r>
              <a:rPr lang="en-US"/>
              <a:t>Constant testing and changing – it never ends</a:t>
            </a:r>
            <a:endParaRPr lang="en-US">
              <a:cs typeface="Calibri"/>
            </a:endParaRPr>
          </a:p>
          <a:p>
            <a:pPr marL="657860" lvl="1" indent="-246380"/>
            <a:r>
              <a:rPr lang="en-US"/>
              <a:t>New software deployments will break your config</a:t>
            </a:r>
            <a:endParaRPr lang="en-US">
              <a:cs typeface="Calibri" panose="020F0502020204030204"/>
            </a:endParaRPr>
          </a:p>
          <a:p>
            <a:pPr indent="-255905"/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184350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2DEF5-A7D2-441C-A70A-AE6D1E46C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</a:t>
            </a:r>
            <a:r>
              <a:rPr lang="en-US" err="1"/>
              <a:t>sysmon</a:t>
            </a:r>
            <a:r>
              <a:rPr lang="en-US"/>
              <a:t> config 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4D424-2AE9-4EA2-8710-D947BAC6C9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anchor="t">
            <a:normAutofit/>
          </a:bodyPr>
          <a:lstStyle/>
          <a:p>
            <a:r>
              <a:rPr lang="en-US"/>
              <a:t>Exclude known good, include everything else</a:t>
            </a:r>
          </a:p>
          <a:p>
            <a:r>
              <a:rPr lang="en-US"/>
              <a:t>You must whitelist events or you will flood the system</a:t>
            </a:r>
          </a:p>
          <a:p>
            <a:r>
              <a:rPr lang="en-US"/>
              <a:t>Whitelist with caution – be as specific as possible</a:t>
            </a:r>
          </a:p>
          <a:p>
            <a:pPr marL="657860" lvl="1" indent="-246380"/>
            <a:r>
              <a:rPr lang="en-US"/>
              <a:t>If you whitelist an event you will have no evidence of it</a:t>
            </a:r>
            <a:endParaRPr lang="en-US">
              <a:cs typeface="Calibri" panose="020F0502020204030204"/>
            </a:endParaRPr>
          </a:p>
          <a:p>
            <a:pPr marL="657860" lvl="1" indent="-246380"/>
            <a:r>
              <a:rPr lang="en-US">
                <a:cs typeface="Calibri" panose="020F0502020204030204"/>
              </a:rPr>
              <a:t>If you whitelist a folder</a:t>
            </a:r>
            <a:endParaRPr lang="en-US" dirty="0"/>
          </a:p>
          <a:p>
            <a:r>
              <a:rPr lang="en-US"/>
              <a:t>Whitelist the full </a:t>
            </a:r>
            <a:r>
              <a:rPr lang="en-US" err="1"/>
              <a:t>commandline</a:t>
            </a:r>
            <a:r>
              <a:rPr lang="en-US"/>
              <a:t> of a process, not the process name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781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CE982-EDA9-4EE8-B17C-33BB50190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</a:t>
            </a:r>
            <a:r>
              <a:rPr lang="en-US" err="1"/>
              <a:t>sysmon</a:t>
            </a:r>
            <a:r>
              <a:rPr lang="en-US"/>
              <a:t> management 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DEB69-F01E-4D5C-8953-9A5791DEBC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Keep multiple read only configs on the NETLOGON share</a:t>
            </a:r>
          </a:p>
          <a:p>
            <a:r>
              <a:rPr lang="en-US"/>
              <a:t>At a minimum you should have 3 production and 3 test group configs</a:t>
            </a:r>
          </a:p>
          <a:p>
            <a:pPr lvl="1"/>
            <a:r>
              <a:rPr lang="en-US"/>
              <a:t>Workstations</a:t>
            </a:r>
          </a:p>
          <a:p>
            <a:pPr lvl="1"/>
            <a:r>
              <a:rPr lang="en-US"/>
              <a:t>Domain controllers</a:t>
            </a:r>
          </a:p>
          <a:p>
            <a:pPr lvl="1"/>
            <a:r>
              <a:rPr lang="en-US"/>
              <a:t>Servers</a:t>
            </a:r>
          </a:p>
          <a:p>
            <a:r>
              <a:rPr lang="en-US"/>
              <a:t>Use Group Policy and PowerShell to deploy and regularly update</a:t>
            </a:r>
          </a:p>
          <a:p>
            <a:r>
              <a:rPr lang="en-US"/>
              <a:t>Test before deploying to production!</a:t>
            </a:r>
          </a:p>
          <a:p>
            <a:pPr lvl="1"/>
            <a:r>
              <a:rPr lang="en-US"/>
              <a:t>And don’t make changes on a Friday…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524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68008-1DDB-437F-9858-92F674ED5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Elastic </a:t>
            </a:r>
            <a:r>
              <a:rPr lang="en-US" err="1"/>
              <a:t>auditbeat</a:t>
            </a:r>
            <a:r>
              <a:rPr lang="en-US"/>
              <a:t> system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B81D3-5B04-4095-B0FD-344207650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It’s like </a:t>
            </a:r>
            <a:r>
              <a:rPr lang="en-US" err="1"/>
              <a:t>sysmon</a:t>
            </a:r>
            <a:r>
              <a:rPr lang="en-US"/>
              <a:t> for Linux and Mac (also works on Windows)</a:t>
            </a:r>
          </a:p>
          <a:p>
            <a:r>
              <a:rPr lang="en-US"/>
              <a:t>Experimental module released by Elastic on Jan 29</a:t>
            </a:r>
            <a:r>
              <a:rPr lang="en-US" baseline="30000"/>
              <a:t>th</a:t>
            </a:r>
            <a:r>
              <a:rPr lang="en-US"/>
              <a:t> </a:t>
            </a:r>
          </a:p>
          <a:p>
            <a:pPr lvl="1"/>
            <a:r>
              <a:rPr lang="en-US"/>
              <a:t>host information – Unique host ID, uptime, changes to IP or hostname, etc.</a:t>
            </a:r>
          </a:p>
          <a:p>
            <a:pPr lvl="1"/>
            <a:r>
              <a:rPr lang="en-US"/>
              <a:t>process info – command line, hash, path, user</a:t>
            </a:r>
          </a:p>
          <a:p>
            <a:pPr lvl="1"/>
            <a:r>
              <a:rPr lang="en-US"/>
              <a:t>socket creation – </a:t>
            </a:r>
            <a:r>
              <a:rPr lang="en-US" err="1"/>
              <a:t>src</a:t>
            </a:r>
            <a:r>
              <a:rPr lang="en-US"/>
              <a:t>, </a:t>
            </a:r>
            <a:r>
              <a:rPr lang="en-US" err="1"/>
              <a:t>dst</a:t>
            </a:r>
            <a:r>
              <a:rPr lang="en-US"/>
              <a:t>, calling process, user</a:t>
            </a:r>
          </a:p>
          <a:p>
            <a:pPr lvl="1"/>
            <a:r>
              <a:rPr lang="en-US"/>
              <a:t>user logons – UID, GUID, Shell, CWD</a:t>
            </a:r>
          </a:p>
          <a:p>
            <a:r>
              <a:rPr lang="en-US"/>
              <a:t>Because </a:t>
            </a:r>
            <a:r>
              <a:rPr lang="en-US" err="1"/>
              <a:t>linux</a:t>
            </a:r>
            <a:r>
              <a:rPr lang="en-US"/>
              <a:t> logging is a mess.  </a:t>
            </a:r>
          </a:p>
          <a:p>
            <a:r>
              <a:rPr lang="en-US">
                <a:hlinkClick r:id="rId2"/>
              </a:rPr>
              <a:t>https://www.elastic.co/blog/introducing-auditbeat-system-module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666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3BE51-5DE2-4C00-8FA5-851B99708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Additional data for forensics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6387C-0A8F-45CD-8AF2-741CBA2A67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249424"/>
            <a:ext cx="6142892" cy="4325112"/>
          </a:xfrm>
        </p:spPr>
        <p:txBody>
          <a:bodyPr vert="horz" anchor="t">
            <a:normAutofit/>
          </a:bodyPr>
          <a:lstStyle/>
          <a:p>
            <a:pPr indent="-255905"/>
            <a:r>
              <a:rPr lang="en-US"/>
              <a:t>Enable auditing of changes to active directory objects on your DC</a:t>
            </a:r>
          </a:p>
          <a:p>
            <a:pPr indent="-255905"/>
            <a:r>
              <a:rPr lang="en-US"/>
              <a:t>Autoruns – collect daily</a:t>
            </a:r>
            <a:endParaRPr lang="en-US">
              <a:cs typeface="Calibri" panose="020F0502020204030204"/>
            </a:endParaRPr>
          </a:p>
          <a:p>
            <a:pPr marL="657860" lvl="1" indent="-246380"/>
            <a:r>
              <a:rPr lang="en-US" sz="1600">
                <a:hlinkClick r:id="rId2"/>
              </a:rPr>
              <a:t>https://github.com/palantir/windows-event-forwarding/tree/master/AutorunsToWinEventLog</a:t>
            </a:r>
            <a:endParaRPr lang="en-US">
              <a:cs typeface="Calibri" panose="020F0502020204030204"/>
            </a:endParaRPr>
          </a:p>
          <a:p>
            <a:pPr indent="-255905"/>
            <a:r>
              <a:rPr lang="en-US"/>
              <a:t>Other Windows Event logs</a:t>
            </a:r>
            <a:endParaRPr lang="en-US">
              <a:cs typeface="Calibri" panose="020F0502020204030204"/>
            </a:endParaRPr>
          </a:p>
          <a:p>
            <a:pPr marL="657860" lvl="1" indent="-246380"/>
            <a:endParaRPr lang="en-US">
              <a:cs typeface="Calibri" panose="020F050202020403020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3C112F-64E8-4CA3-A2E4-E21DD31AE1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8502" y="2939963"/>
            <a:ext cx="4737343" cy="341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808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D8E59-842B-40C1-BD8F-E127639DB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/>
              <a:t>STEP 2</a:t>
            </a:r>
            <a:br>
              <a:rPr lang="en-US" b="0"/>
            </a:br>
            <a:r>
              <a:rPr lang="en-US" b="0"/>
              <a:t>Collecting the logs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BCAF8C-FD3C-4AA0-A59F-8589E743D0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38"/>
          <a:stretch/>
        </p:blipFill>
        <p:spPr>
          <a:xfrm>
            <a:off x="5581815" y="1366932"/>
            <a:ext cx="6273038" cy="4872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172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6CE7F-5ADD-4864-8718-7959A6CC2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# agent based or agentless forwarding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4DAF1-C9FA-4E2C-A55B-1197FF472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249424"/>
            <a:ext cx="11113477" cy="4325112"/>
          </a:xfrm>
        </p:spPr>
        <p:txBody>
          <a:bodyPr vert="horz" anchor="t">
            <a:normAutofit/>
          </a:bodyPr>
          <a:lstStyle/>
          <a:p>
            <a:pPr indent="-255905"/>
            <a:r>
              <a:rPr lang="en-US">
                <a:cs typeface="Calibri" panose="020F0502020204030204"/>
              </a:rPr>
              <a:t>Either use an agent to forward logs</a:t>
            </a:r>
          </a:p>
          <a:p>
            <a:pPr marL="657860" lvl="1" indent="-246380"/>
            <a:r>
              <a:rPr lang="en-US">
                <a:cs typeface="Calibri" panose="020F0502020204030204"/>
              </a:rPr>
              <a:t>Logstash, Splunk forwarder, ArcSight Connector, etc</a:t>
            </a:r>
            <a:endParaRPr lang="en-US" dirty="0">
              <a:cs typeface="Calibri" panose="020F0502020204030204"/>
            </a:endParaRPr>
          </a:p>
          <a:p>
            <a:pPr indent="-255905"/>
            <a:r>
              <a:rPr lang="en-US">
                <a:cs typeface="Calibri" panose="020F0502020204030204"/>
              </a:rPr>
              <a:t>Or use the built in capabilities of the operating system</a:t>
            </a:r>
          </a:p>
          <a:p>
            <a:pPr marL="657860" lvl="1" indent="-246380"/>
            <a:r>
              <a:rPr lang="en-US">
                <a:cs typeface="Calibri" panose="020F0502020204030204"/>
              </a:rPr>
              <a:t>Windows Event Forwarding (WEF), syslog, etc</a:t>
            </a:r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15445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DC4B0-58A4-43DC-9266-F73E4D730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windows event forwarding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FF599-62F6-4349-82DE-EA0668142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anchor="t">
            <a:normAutofit lnSpcReduction="10000"/>
          </a:bodyPr>
          <a:lstStyle/>
          <a:p>
            <a:pPr indent="-255905"/>
            <a:endParaRPr lang="en-US">
              <a:cs typeface="Calibri" panose="020F0502020204030204"/>
            </a:endParaRPr>
          </a:p>
          <a:p>
            <a:pPr indent="-255905"/>
            <a:r>
              <a:rPr lang="en-US"/>
              <a:t>Any Windows server can be a Windows Event Collector (WEC) server</a:t>
            </a:r>
            <a:endParaRPr lang="en-US">
              <a:cs typeface="Calibri" panose="020F0502020204030204"/>
            </a:endParaRPr>
          </a:p>
          <a:p>
            <a:pPr indent="-255905"/>
            <a:r>
              <a:rPr lang="en-US"/>
              <a:t>The WEC server has a subscription file that tells the workstations what to send</a:t>
            </a:r>
            <a:endParaRPr lang="en-US">
              <a:cs typeface="Calibri" panose="020F0502020204030204"/>
            </a:endParaRPr>
          </a:p>
          <a:p>
            <a:pPr indent="-255905"/>
            <a:r>
              <a:rPr lang="en-US"/>
              <a:t>Use GPO to tell workstations who their WEF collector is</a:t>
            </a:r>
            <a:endParaRPr lang="en-US">
              <a:cs typeface="Calibri"/>
            </a:endParaRPr>
          </a:p>
          <a:p>
            <a:pPr indent="-255905"/>
            <a:r>
              <a:rPr lang="en-US"/>
              <a:t>Workstations must have </a:t>
            </a:r>
            <a:r>
              <a:rPr lang="en-US" err="1"/>
              <a:t>winrm</a:t>
            </a:r>
            <a:r>
              <a:rPr lang="en-US"/>
              <a:t> configured</a:t>
            </a:r>
            <a:endParaRPr lang="en-US">
              <a:cs typeface="Calibri"/>
            </a:endParaRPr>
          </a:p>
          <a:p>
            <a:pPr indent="-255905"/>
            <a:endParaRPr lang="en-US" sz="2400">
              <a:cs typeface="Calibri" panose="020F0502020204030204"/>
            </a:endParaRPr>
          </a:p>
          <a:p>
            <a:pPr indent="-255905"/>
            <a:r>
              <a:rPr lang="en-US" b="1"/>
              <a:t>@</a:t>
            </a:r>
            <a:r>
              <a:rPr lang="en-US" u="sng" err="1"/>
              <a:t>jepayneMSFT</a:t>
            </a:r>
            <a:r>
              <a:rPr lang="en-US" u="sng"/>
              <a:t> </a:t>
            </a:r>
            <a:r>
              <a:rPr lang="en-US"/>
              <a:t>has some great blogs and videos about WEF for Hunting</a:t>
            </a:r>
            <a:endParaRPr lang="en-US" sz="2400">
              <a:cs typeface="Calibri" panose="020F0502020204030204"/>
            </a:endParaRPr>
          </a:p>
          <a:p>
            <a:pPr indent="-255905"/>
            <a:r>
              <a:rPr lang="en-US" sz="2400"/>
              <a:t>https://docs.microsoft.com/en-us/windows/security/threat-protection/use-windows-event-forwarding-to-assist-in-intrusion-detection</a:t>
            </a:r>
            <a:endParaRPr lang="en-US" sz="24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52369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</a:t>
            </a:r>
            <a:r>
              <a:rPr lang="en-US" err="1"/>
              <a:t>whoami</a:t>
            </a:r>
            <a:r>
              <a:rPr lang="en-US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anchor="t">
            <a:normAutofit/>
          </a:bodyPr>
          <a:lstStyle/>
          <a:p>
            <a:pPr indent="-255905"/>
            <a:r>
              <a:rPr lang="en-US" dirty="0"/>
              <a:t>"Threat" </a:t>
            </a:r>
            <a:r>
              <a:rPr lang="en-US"/>
              <a:t>Hunter</a:t>
            </a:r>
            <a:r>
              <a:rPr lang="en-US" dirty="0"/>
              <a:t> </a:t>
            </a:r>
            <a:endParaRPr lang="en-US"/>
          </a:p>
          <a:p>
            <a:pPr indent="-255905"/>
            <a:r>
              <a:rPr lang="en-US"/>
              <a:t>Working for Booz Allen Hamilton</a:t>
            </a:r>
            <a:r>
              <a:rPr lang="en-US" dirty="0"/>
              <a:t> </a:t>
            </a:r>
            <a:endParaRPr lang="en-US">
              <a:cs typeface="Calibri" panose="020F0502020204030204"/>
            </a:endParaRPr>
          </a:p>
          <a:p>
            <a:pPr marL="657860" lvl="1" indent="-246380"/>
            <a:r>
              <a:rPr lang="en-US"/>
              <a:t>But soon I start a new job with Elastic</a:t>
            </a:r>
            <a:endParaRPr lang="en-US">
              <a:cs typeface="Calibri"/>
            </a:endParaRPr>
          </a:p>
          <a:p>
            <a:pPr indent="-255905"/>
            <a:r>
              <a:rPr lang="en-US"/>
              <a:t>Former NSA </a:t>
            </a:r>
            <a:r>
              <a:rPr lang="en-US" dirty="0"/>
              <a:t>ROC </a:t>
            </a:r>
            <a:r>
              <a:rPr lang="en-US"/>
              <a:t>operator</a:t>
            </a:r>
            <a:endParaRPr lang="en-US">
              <a:cs typeface="Calibri" panose="020F0502020204030204"/>
            </a:endParaRPr>
          </a:p>
          <a:p>
            <a:pPr indent="-255905"/>
            <a:r>
              <a:rPr lang="en-US"/>
              <a:t>Father of 3 boys</a:t>
            </a:r>
            <a:endParaRPr lang="en-US">
              <a:cs typeface="Calibri" panose="020F0502020204030204"/>
            </a:endParaRPr>
          </a:p>
          <a:p>
            <a:pPr indent="-255905"/>
            <a:r>
              <a:rPr lang="en-US"/>
              <a:t>American living in Frankfurt</a:t>
            </a:r>
            <a:endParaRPr lang="en-US">
              <a:cs typeface="Calibri" panose="020F0502020204030204"/>
            </a:endParaRPr>
          </a:p>
          <a:p>
            <a:pPr indent="-255905"/>
            <a:r>
              <a:rPr lang="en-US"/>
              <a:t>Collector of SANS certifications</a:t>
            </a:r>
            <a:endParaRPr lang="en-US">
              <a:cs typeface="Calibri" panose="020F0502020204030204"/>
            </a:endParaRPr>
          </a:p>
          <a:p>
            <a:pPr indent="-255905"/>
            <a:r>
              <a:rPr lang="en-US">
                <a:cs typeface="Calibri" panose="020F0502020204030204"/>
              </a:rPr>
              <a:t>All opinions </a:t>
            </a:r>
            <a:r>
              <a:rPr lang="en-US" dirty="0">
                <a:cs typeface="Calibri" panose="020F0502020204030204"/>
              </a:rPr>
              <a:t>in this talk</a:t>
            </a:r>
            <a:r>
              <a:rPr lang="en-US">
                <a:cs typeface="Calibri" panose="020F0502020204030204"/>
              </a:rPr>
              <a:t> are my own</a:t>
            </a:r>
          </a:p>
        </p:txBody>
      </p:sp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9C1854EC-2ED5-4484-9FDD-919E0C926E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800" y="1844086"/>
            <a:ext cx="4454769" cy="401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896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D951A-8013-485B-9554-250C4C5F4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WEF subscription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CD224-EF9D-4326-9482-8F905E370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Recommended events to collect in your WEF subscription</a:t>
            </a:r>
          </a:p>
          <a:p>
            <a:pPr lvl="1"/>
            <a:r>
              <a:rPr lang="en-US"/>
              <a:t>All </a:t>
            </a:r>
            <a:r>
              <a:rPr lang="en-US" err="1"/>
              <a:t>sysmon</a:t>
            </a:r>
            <a:r>
              <a:rPr lang="en-US"/>
              <a:t> events – you’ve already filtered them</a:t>
            </a:r>
          </a:p>
          <a:p>
            <a:pPr lvl="1"/>
            <a:r>
              <a:rPr lang="en-US"/>
              <a:t>Logon events – success (4624), failure (4625), special login (4672)</a:t>
            </a:r>
          </a:p>
          <a:p>
            <a:pPr lvl="1"/>
            <a:r>
              <a:rPr lang="en-US"/>
              <a:t>Services – change (7040), new services (7045)</a:t>
            </a:r>
          </a:p>
          <a:p>
            <a:pPr lvl="1"/>
            <a:r>
              <a:rPr lang="en-US"/>
              <a:t>USB events - Microsoft-Windows-Kernel-PnP (410 and 420)</a:t>
            </a:r>
          </a:p>
          <a:p>
            <a:pPr lvl="1"/>
            <a:r>
              <a:rPr lang="en-US"/>
              <a:t>Kerberos events from the DC – TGT requested (4768), TGT failed (4771)</a:t>
            </a:r>
          </a:p>
          <a:p>
            <a:pPr lvl="1"/>
            <a:r>
              <a:rPr lang="en-US"/>
              <a:t>AD Object changes from the DC – See Microsoft recommendations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87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4AA9C-C0ED-42B1-8C22-74383760E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send it from the WEF to your analytic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E36E9-4789-4C8E-ACC2-5DB766A18801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anchor="t">
            <a:normAutofit/>
          </a:bodyPr>
          <a:lstStyle/>
          <a:p>
            <a:pPr indent="-255905"/>
            <a:r>
              <a:rPr lang="en-US"/>
              <a:t>Use Beats, Splunk forwarder, or other agent to push the events from the WEF to the analytic system</a:t>
            </a:r>
          </a:p>
          <a:p>
            <a:pPr indent="-255905"/>
            <a:r>
              <a:rPr lang="en-US"/>
              <a:t>Kafka is useful for collecting the data and sending it to multiple SIEMs</a:t>
            </a:r>
            <a:endParaRPr lang="en-US">
              <a:cs typeface="Calibri" panose="020F0502020204030204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5B42DBA3-FC7F-4EF3-8EF2-4D86A075AE14}"/>
              </a:ext>
            </a:extLst>
          </p:cNvPr>
          <p:cNvGrpSpPr/>
          <p:nvPr/>
        </p:nvGrpSpPr>
        <p:grpSpPr>
          <a:xfrm>
            <a:off x="1336318" y="3517458"/>
            <a:ext cx="9278676" cy="3170339"/>
            <a:chOff x="640576" y="3497580"/>
            <a:chExt cx="9278676" cy="3170339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207DEF6-ED04-4F71-B899-F749DDB420E5}"/>
                </a:ext>
              </a:extLst>
            </p:cNvPr>
            <p:cNvSpPr txBox="1"/>
            <p:nvPr/>
          </p:nvSpPr>
          <p:spPr>
            <a:xfrm>
              <a:off x="1150418" y="6298587"/>
              <a:ext cx="20476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Networking Devices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1D05DDE3-7859-4AB9-9F2B-2577ED2F2F45}"/>
                </a:ext>
              </a:extLst>
            </p:cNvPr>
            <p:cNvGrpSpPr/>
            <p:nvPr/>
          </p:nvGrpSpPr>
          <p:grpSpPr>
            <a:xfrm>
              <a:off x="640576" y="3497580"/>
              <a:ext cx="9278676" cy="3092616"/>
              <a:chOff x="640576" y="3497580"/>
              <a:chExt cx="8403784" cy="3092616"/>
            </a:xfrm>
          </p:grpSpPr>
          <p:grpSp>
            <p:nvGrpSpPr>
              <p:cNvPr id="10" name="Graphic 6" descr="Computer">
                <a:extLst>
                  <a:ext uri="{FF2B5EF4-FFF2-40B4-BE49-F238E27FC236}">
                    <a16:creationId xmlns:a16="http://schemas.microsoft.com/office/drawing/2014/main" id="{150A87A6-09C4-42FE-9456-C8AE533F6939}"/>
                  </a:ext>
                </a:extLst>
              </p:cNvPr>
              <p:cNvGrpSpPr/>
              <p:nvPr/>
            </p:nvGrpSpPr>
            <p:grpSpPr>
              <a:xfrm>
                <a:off x="947834" y="3497580"/>
                <a:ext cx="914400" cy="914400"/>
                <a:chOff x="1612302" y="4098122"/>
                <a:chExt cx="914400" cy="914400"/>
              </a:xfrm>
            </p:grpSpPr>
            <p:sp>
              <p:nvSpPr>
                <p:cNvPr id="11" name="Freeform: Shape 10">
                  <a:extLst>
                    <a:ext uri="{FF2B5EF4-FFF2-40B4-BE49-F238E27FC236}">
                      <a16:creationId xmlns:a16="http://schemas.microsoft.com/office/drawing/2014/main" id="{8378FEDB-B50C-4C44-A333-A556B42AE045}"/>
                    </a:ext>
                  </a:extLst>
                </p:cNvPr>
                <p:cNvSpPr/>
                <p:nvPr/>
              </p:nvSpPr>
              <p:spPr>
                <a:xfrm>
                  <a:off x="1624208" y="4281478"/>
                  <a:ext cx="581025" cy="542925"/>
                </a:xfrm>
                <a:custGeom>
                  <a:avLst/>
                  <a:gdLst>
                    <a:gd name="connsiteX0" fmla="*/ 521494 w 581025"/>
                    <a:gd name="connsiteY0" fmla="*/ 369094 h 542925"/>
                    <a:gd name="connsiteX1" fmla="*/ 64294 w 581025"/>
                    <a:gd name="connsiteY1" fmla="*/ 369094 h 542925"/>
                    <a:gd name="connsiteX2" fmla="*/ 64294 w 581025"/>
                    <a:gd name="connsiteY2" fmla="*/ 64294 h 542925"/>
                    <a:gd name="connsiteX3" fmla="*/ 521494 w 581025"/>
                    <a:gd name="connsiteY3" fmla="*/ 64294 h 542925"/>
                    <a:gd name="connsiteX4" fmla="*/ 521494 w 581025"/>
                    <a:gd name="connsiteY4" fmla="*/ 369094 h 542925"/>
                    <a:gd name="connsiteX5" fmla="*/ 540544 w 581025"/>
                    <a:gd name="connsiteY5" fmla="*/ 7144 h 542925"/>
                    <a:gd name="connsiteX6" fmla="*/ 45244 w 581025"/>
                    <a:gd name="connsiteY6" fmla="*/ 7144 h 542925"/>
                    <a:gd name="connsiteX7" fmla="*/ 7144 w 581025"/>
                    <a:gd name="connsiteY7" fmla="*/ 45244 h 542925"/>
                    <a:gd name="connsiteX8" fmla="*/ 7144 w 581025"/>
                    <a:gd name="connsiteY8" fmla="*/ 388144 h 542925"/>
                    <a:gd name="connsiteX9" fmla="*/ 45244 w 581025"/>
                    <a:gd name="connsiteY9" fmla="*/ 426244 h 542925"/>
                    <a:gd name="connsiteX10" fmla="*/ 235744 w 581025"/>
                    <a:gd name="connsiteY10" fmla="*/ 426244 h 542925"/>
                    <a:gd name="connsiteX11" fmla="*/ 235744 w 581025"/>
                    <a:gd name="connsiteY11" fmla="*/ 483394 h 542925"/>
                    <a:gd name="connsiteX12" fmla="*/ 150019 w 581025"/>
                    <a:gd name="connsiteY12" fmla="*/ 483394 h 542925"/>
                    <a:gd name="connsiteX13" fmla="*/ 150019 w 581025"/>
                    <a:gd name="connsiteY13" fmla="*/ 540544 h 542925"/>
                    <a:gd name="connsiteX14" fmla="*/ 435769 w 581025"/>
                    <a:gd name="connsiteY14" fmla="*/ 540544 h 542925"/>
                    <a:gd name="connsiteX15" fmla="*/ 435769 w 581025"/>
                    <a:gd name="connsiteY15" fmla="*/ 483394 h 542925"/>
                    <a:gd name="connsiteX16" fmla="*/ 350044 w 581025"/>
                    <a:gd name="connsiteY16" fmla="*/ 483394 h 542925"/>
                    <a:gd name="connsiteX17" fmla="*/ 350044 w 581025"/>
                    <a:gd name="connsiteY17" fmla="*/ 426244 h 542925"/>
                    <a:gd name="connsiteX18" fmla="*/ 540544 w 581025"/>
                    <a:gd name="connsiteY18" fmla="*/ 426244 h 542925"/>
                    <a:gd name="connsiteX19" fmla="*/ 578644 w 581025"/>
                    <a:gd name="connsiteY19" fmla="*/ 388144 h 542925"/>
                    <a:gd name="connsiteX20" fmla="*/ 578644 w 581025"/>
                    <a:gd name="connsiteY20" fmla="*/ 45244 h 542925"/>
                    <a:gd name="connsiteX21" fmla="*/ 540544 w 581025"/>
                    <a:gd name="connsiteY21" fmla="*/ 7144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581025" h="542925">
                      <a:moveTo>
                        <a:pt x="521494" y="369094"/>
                      </a:moveTo>
                      <a:lnTo>
                        <a:pt x="64294" y="369094"/>
                      </a:lnTo>
                      <a:lnTo>
                        <a:pt x="64294" y="64294"/>
                      </a:lnTo>
                      <a:lnTo>
                        <a:pt x="521494" y="64294"/>
                      </a:lnTo>
                      <a:lnTo>
                        <a:pt x="521494" y="369094"/>
                      </a:lnTo>
                      <a:close/>
                      <a:moveTo>
                        <a:pt x="540544" y="7144"/>
                      </a:moveTo>
                      <a:lnTo>
                        <a:pt x="45244" y="7144"/>
                      </a:lnTo>
                      <a:cubicBezTo>
                        <a:pt x="24289" y="7144"/>
                        <a:pt x="7144" y="24289"/>
                        <a:pt x="7144" y="45244"/>
                      </a:cubicBezTo>
                      <a:lnTo>
                        <a:pt x="7144" y="388144"/>
                      </a:lnTo>
                      <a:cubicBezTo>
                        <a:pt x="7144" y="409099"/>
                        <a:pt x="24289" y="426244"/>
                        <a:pt x="45244" y="426244"/>
                      </a:cubicBezTo>
                      <a:lnTo>
                        <a:pt x="235744" y="426244"/>
                      </a:lnTo>
                      <a:lnTo>
                        <a:pt x="235744" y="483394"/>
                      </a:lnTo>
                      <a:lnTo>
                        <a:pt x="150019" y="483394"/>
                      </a:lnTo>
                      <a:lnTo>
                        <a:pt x="150019" y="540544"/>
                      </a:lnTo>
                      <a:lnTo>
                        <a:pt x="435769" y="540544"/>
                      </a:lnTo>
                      <a:lnTo>
                        <a:pt x="435769" y="483394"/>
                      </a:lnTo>
                      <a:lnTo>
                        <a:pt x="350044" y="483394"/>
                      </a:lnTo>
                      <a:lnTo>
                        <a:pt x="350044" y="426244"/>
                      </a:lnTo>
                      <a:lnTo>
                        <a:pt x="540544" y="426244"/>
                      </a:lnTo>
                      <a:cubicBezTo>
                        <a:pt x="561499" y="426244"/>
                        <a:pt x="578644" y="409099"/>
                        <a:pt x="578644" y="388144"/>
                      </a:cubicBezTo>
                      <a:lnTo>
                        <a:pt x="578644" y="45244"/>
                      </a:lnTo>
                      <a:cubicBezTo>
                        <a:pt x="578644" y="24289"/>
                        <a:pt x="561499" y="7144"/>
                        <a:pt x="540544" y="714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" name="Freeform: Shape 11">
                  <a:extLst>
                    <a:ext uri="{FF2B5EF4-FFF2-40B4-BE49-F238E27FC236}">
                      <a16:creationId xmlns:a16="http://schemas.microsoft.com/office/drawing/2014/main" id="{FCB91FCB-027B-4E7C-9B31-F12494701DF0}"/>
                    </a:ext>
                  </a:extLst>
                </p:cNvPr>
                <p:cNvSpPr/>
                <p:nvPr/>
              </p:nvSpPr>
              <p:spPr>
                <a:xfrm>
                  <a:off x="2233808" y="4281478"/>
                  <a:ext cx="276225" cy="542925"/>
                </a:xfrm>
                <a:custGeom>
                  <a:avLst/>
                  <a:gdLst>
                    <a:gd name="connsiteX0" fmla="*/ 235744 w 276225"/>
                    <a:gd name="connsiteY0" fmla="*/ 102394 h 542925"/>
                    <a:gd name="connsiteX1" fmla="*/ 45244 w 276225"/>
                    <a:gd name="connsiteY1" fmla="*/ 102394 h 542925"/>
                    <a:gd name="connsiteX2" fmla="*/ 45244 w 276225"/>
                    <a:gd name="connsiteY2" fmla="*/ 45244 h 542925"/>
                    <a:gd name="connsiteX3" fmla="*/ 235744 w 276225"/>
                    <a:gd name="connsiteY3" fmla="*/ 45244 h 542925"/>
                    <a:gd name="connsiteX4" fmla="*/ 235744 w 276225"/>
                    <a:gd name="connsiteY4" fmla="*/ 102394 h 542925"/>
                    <a:gd name="connsiteX5" fmla="*/ 235744 w 276225"/>
                    <a:gd name="connsiteY5" fmla="*/ 197644 h 542925"/>
                    <a:gd name="connsiteX6" fmla="*/ 45244 w 276225"/>
                    <a:gd name="connsiteY6" fmla="*/ 197644 h 542925"/>
                    <a:gd name="connsiteX7" fmla="*/ 45244 w 276225"/>
                    <a:gd name="connsiteY7" fmla="*/ 140494 h 542925"/>
                    <a:gd name="connsiteX8" fmla="*/ 235744 w 276225"/>
                    <a:gd name="connsiteY8" fmla="*/ 140494 h 542925"/>
                    <a:gd name="connsiteX9" fmla="*/ 235744 w 276225"/>
                    <a:gd name="connsiteY9" fmla="*/ 197644 h 542925"/>
                    <a:gd name="connsiteX10" fmla="*/ 140494 w 276225"/>
                    <a:gd name="connsiteY10" fmla="*/ 483394 h 542925"/>
                    <a:gd name="connsiteX11" fmla="*/ 111919 w 276225"/>
                    <a:gd name="connsiteY11" fmla="*/ 454819 h 542925"/>
                    <a:gd name="connsiteX12" fmla="*/ 140494 w 276225"/>
                    <a:gd name="connsiteY12" fmla="*/ 426244 h 542925"/>
                    <a:gd name="connsiteX13" fmla="*/ 169069 w 276225"/>
                    <a:gd name="connsiteY13" fmla="*/ 454819 h 542925"/>
                    <a:gd name="connsiteX14" fmla="*/ 140494 w 276225"/>
                    <a:gd name="connsiteY14" fmla="*/ 483394 h 542925"/>
                    <a:gd name="connsiteX15" fmla="*/ 235744 w 276225"/>
                    <a:gd name="connsiteY15" fmla="*/ 7144 h 542925"/>
                    <a:gd name="connsiteX16" fmla="*/ 45244 w 276225"/>
                    <a:gd name="connsiteY16" fmla="*/ 7144 h 542925"/>
                    <a:gd name="connsiteX17" fmla="*/ 7144 w 276225"/>
                    <a:gd name="connsiteY17" fmla="*/ 45244 h 542925"/>
                    <a:gd name="connsiteX18" fmla="*/ 7144 w 276225"/>
                    <a:gd name="connsiteY18" fmla="*/ 502444 h 542925"/>
                    <a:gd name="connsiteX19" fmla="*/ 45244 w 276225"/>
                    <a:gd name="connsiteY19" fmla="*/ 540544 h 542925"/>
                    <a:gd name="connsiteX20" fmla="*/ 235744 w 276225"/>
                    <a:gd name="connsiteY20" fmla="*/ 540544 h 542925"/>
                    <a:gd name="connsiteX21" fmla="*/ 273844 w 276225"/>
                    <a:gd name="connsiteY21" fmla="*/ 502444 h 542925"/>
                    <a:gd name="connsiteX22" fmla="*/ 273844 w 276225"/>
                    <a:gd name="connsiteY22" fmla="*/ 45244 h 542925"/>
                    <a:gd name="connsiteX23" fmla="*/ 235744 w 276225"/>
                    <a:gd name="connsiteY23" fmla="*/ 7144 h 542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76225" h="542925">
                      <a:moveTo>
                        <a:pt x="235744" y="102394"/>
                      </a:moveTo>
                      <a:lnTo>
                        <a:pt x="45244" y="102394"/>
                      </a:lnTo>
                      <a:lnTo>
                        <a:pt x="45244" y="45244"/>
                      </a:lnTo>
                      <a:lnTo>
                        <a:pt x="235744" y="45244"/>
                      </a:lnTo>
                      <a:lnTo>
                        <a:pt x="235744" y="102394"/>
                      </a:lnTo>
                      <a:close/>
                      <a:moveTo>
                        <a:pt x="235744" y="197644"/>
                      </a:moveTo>
                      <a:lnTo>
                        <a:pt x="45244" y="197644"/>
                      </a:lnTo>
                      <a:lnTo>
                        <a:pt x="45244" y="140494"/>
                      </a:lnTo>
                      <a:lnTo>
                        <a:pt x="235744" y="140494"/>
                      </a:lnTo>
                      <a:lnTo>
                        <a:pt x="235744" y="197644"/>
                      </a:lnTo>
                      <a:close/>
                      <a:moveTo>
                        <a:pt x="140494" y="483394"/>
                      </a:moveTo>
                      <a:cubicBezTo>
                        <a:pt x="124301" y="483394"/>
                        <a:pt x="111919" y="471011"/>
                        <a:pt x="111919" y="454819"/>
                      </a:cubicBezTo>
                      <a:cubicBezTo>
                        <a:pt x="111919" y="438626"/>
                        <a:pt x="124301" y="426244"/>
                        <a:pt x="140494" y="426244"/>
                      </a:cubicBezTo>
                      <a:cubicBezTo>
                        <a:pt x="156686" y="426244"/>
                        <a:pt x="169069" y="438626"/>
                        <a:pt x="169069" y="454819"/>
                      </a:cubicBezTo>
                      <a:cubicBezTo>
                        <a:pt x="169069" y="471011"/>
                        <a:pt x="156686" y="483394"/>
                        <a:pt x="140494" y="483394"/>
                      </a:cubicBezTo>
                      <a:close/>
                      <a:moveTo>
                        <a:pt x="235744" y="7144"/>
                      </a:moveTo>
                      <a:lnTo>
                        <a:pt x="45244" y="7144"/>
                      </a:lnTo>
                      <a:cubicBezTo>
                        <a:pt x="24289" y="7144"/>
                        <a:pt x="7144" y="24289"/>
                        <a:pt x="7144" y="45244"/>
                      </a:cubicBezTo>
                      <a:lnTo>
                        <a:pt x="7144" y="502444"/>
                      </a:lnTo>
                      <a:cubicBezTo>
                        <a:pt x="7144" y="523399"/>
                        <a:pt x="24289" y="540544"/>
                        <a:pt x="45244" y="540544"/>
                      </a:cubicBezTo>
                      <a:lnTo>
                        <a:pt x="235744" y="540544"/>
                      </a:lnTo>
                      <a:cubicBezTo>
                        <a:pt x="256699" y="540544"/>
                        <a:pt x="273844" y="523399"/>
                        <a:pt x="273844" y="502444"/>
                      </a:cubicBezTo>
                      <a:lnTo>
                        <a:pt x="273844" y="45244"/>
                      </a:lnTo>
                      <a:cubicBezTo>
                        <a:pt x="273844" y="24289"/>
                        <a:pt x="256699" y="7144"/>
                        <a:pt x="235744" y="714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3" name="Graphic 8" descr="Laptop">
                <a:extLst>
                  <a:ext uri="{FF2B5EF4-FFF2-40B4-BE49-F238E27FC236}">
                    <a16:creationId xmlns:a16="http://schemas.microsoft.com/office/drawing/2014/main" id="{F2B16078-3354-45B2-8C01-F26044193DBE}"/>
                  </a:ext>
                </a:extLst>
              </p:cNvPr>
              <p:cNvGrpSpPr/>
              <p:nvPr/>
            </p:nvGrpSpPr>
            <p:grpSpPr>
              <a:xfrm>
                <a:off x="891257" y="4566359"/>
                <a:ext cx="914400" cy="914400"/>
                <a:chOff x="1762302" y="4248122"/>
                <a:chExt cx="914400" cy="914400"/>
              </a:xfrm>
            </p:grpSpPr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0024CBCE-8252-4836-AD72-D13A4F024D95}"/>
                    </a:ext>
                  </a:extLst>
                </p:cNvPr>
                <p:cNvSpPr/>
                <p:nvPr/>
              </p:nvSpPr>
              <p:spPr>
                <a:xfrm>
                  <a:off x="1888508" y="4431478"/>
                  <a:ext cx="657225" cy="447675"/>
                </a:xfrm>
                <a:custGeom>
                  <a:avLst/>
                  <a:gdLst>
                    <a:gd name="connsiteX0" fmla="*/ 597694 w 657225"/>
                    <a:gd name="connsiteY0" fmla="*/ 388144 h 447675"/>
                    <a:gd name="connsiteX1" fmla="*/ 64294 w 657225"/>
                    <a:gd name="connsiteY1" fmla="*/ 388144 h 447675"/>
                    <a:gd name="connsiteX2" fmla="*/ 64294 w 657225"/>
                    <a:gd name="connsiteY2" fmla="*/ 64294 h 447675"/>
                    <a:gd name="connsiteX3" fmla="*/ 597694 w 657225"/>
                    <a:gd name="connsiteY3" fmla="*/ 64294 h 447675"/>
                    <a:gd name="connsiteX4" fmla="*/ 597694 w 657225"/>
                    <a:gd name="connsiteY4" fmla="*/ 388144 h 447675"/>
                    <a:gd name="connsiteX5" fmla="*/ 654844 w 657225"/>
                    <a:gd name="connsiteY5" fmla="*/ 45244 h 447675"/>
                    <a:gd name="connsiteX6" fmla="*/ 616744 w 657225"/>
                    <a:gd name="connsiteY6" fmla="*/ 7144 h 447675"/>
                    <a:gd name="connsiteX7" fmla="*/ 45244 w 657225"/>
                    <a:gd name="connsiteY7" fmla="*/ 7144 h 447675"/>
                    <a:gd name="connsiteX8" fmla="*/ 7144 w 657225"/>
                    <a:gd name="connsiteY8" fmla="*/ 45244 h 447675"/>
                    <a:gd name="connsiteX9" fmla="*/ 7144 w 657225"/>
                    <a:gd name="connsiteY9" fmla="*/ 445294 h 447675"/>
                    <a:gd name="connsiteX10" fmla="*/ 654844 w 657225"/>
                    <a:gd name="connsiteY10" fmla="*/ 445294 h 447675"/>
                    <a:gd name="connsiteX11" fmla="*/ 654844 w 657225"/>
                    <a:gd name="connsiteY11" fmla="*/ 45244 h 447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657225" h="447675">
                      <a:moveTo>
                        <a:pt x="597694" y="388144"/>
                      </a:moveTo>
                      <a:lnTo>
                        <a:pt x="64294" y="388144"/>
                      </a:lnTo>
                      <a:lnTo>
                        <a:pt x="64294" y="64294"/>
                      </a:lnTo>
                      <a:lnTo>
                        <a:pt x="597694" y="64294"/>
                      </a:lnTo>
                      <a:lnTo>
                        <a:pt x="597694" y="388144"/>
                      </a:lnTo>
                      <a:close/>
                      <a:moveTo>
                        <a:pt x="654844" y="45244"/>
                      </a:moveTo>
                      <a:cubicBezTo>
                        <a:pt x="654844" y="24289"/>
                        <a:pt x="637699" y="7144"/>
                        <a:pt x="616744" y="7144"/>
                      </a:cubicBezTo>
                      <a:lnTo>
                        <a:pt x="45244" y="7144"/>
                      </a:lnTo>
                      <a:cubicBezTo>
                        <a:pt x="24289" y="7144"/>
                        <a:pt x="7144" y="24289"/>
                        <a:pt x="7144" y="45244"/>
                      </a:cubicBezTo>
                      <a:lnTo>
                        <a:pt x="7144" y="445294"/>
                      </a:lnTo>
                      <a:lnTo>
                        <a:pt x="654844" y="445294"/>
                      </a:lnTo>
                      <a:lnTo>
                        <a:pt x="654844" y="4524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EE690E65-69AB-462F-9542-C8977A41D392}"/>
                    </a:ext>
                  </a:extLst>
                </p:cNvPr>
                <p:cNvSpPr/>
                <p:nvPr/>
              </p:nvSpPr>
              <p:spPr>
                <a:xfrm>
                  <a:off x="1774208" y="4907728"/>
                  <a:ext cx="885825" cy="66675"/>
                </a:xfrm>
                <a:custGeom>
                  <a:avLst/>
                  <a:gdLst>
                    <a:gd name="connsiteX0" fmla="*/ 502444 w 885825"/>
                    <a:gd name="connsiteY0" fmla="*/ 7144 h 66675"/>
                    <a:gd name="connsiteX1" fmla="*/ 502444 w 885825"/>
                    <a:gd name="connsiteY1" fmla="*/ 16669 h 66675"/>
                    <a:gd name="connsiteX2" fmla="*/ 492919 w 885825"/>
                    <a:gd name="connsiteY2" fmla="*/ 26194 h 66675"/>
                    <a:gd name="connsiteX3" fmla="*/ 397669 w 885825"/>
                    <a:gd name="connsiteY3" fmla="*/ 26194 h 66675"/>
                    <a:gd name="connsiteX4" fmla="*/ 388144 w 885825"/>
                    <a:gd name="connsiteY4" fmla="*/ 16669 h 66675"/>
                    <a:gd name="connsiteX5" fmla="*/ 388144 w 885825"/>
                    <a:gd name="connsiteY5" fmla="*/ 7144 h 66675"/>
                    <a:gd name="connsiteX6" fmla="*/ 7144 w 885825"/>
                    <a:gd name="connsiteY6" fmla="*/ 7144 h 66675"/>
                    <a:gd name="connsiteX7" fmla="*/ 7144 w 885825"/>
                    <a:gd name="connsiteY7" fmla="*/ 26194 h 66675"/>
                    <a:gd name="connsiteX8" fmla="*/ 45244 w 885825"/>
                    <a:gd name="connsiteY8" fmla="*/ 64294 h 66675"/>
                    <a:gd name="connsiteX9" fmla="*/ 845344 w 885825"/>
                    <a:gd name="connsiteY9" fmla="*/ 64294 h 66675"/>
                    <a:gd name="connsiteX10" fmla="*/ 883444 w 885825"/>
                    <a:gd name="connsiteY10" fmla="*/ 26194 h 66675"/>
                    <a:gd name="connsiteX11" fmla="*/ 883444 w 885825"/>
                    <a:gd name="connsiteY11" fmla="*/ 7144 h 66675"/>
                    <a:gd name="connsiteX12" fmla="*/ 502444 w 885825"/>
                    <a:gd name="connsiteY12" fmla="*/ 7144 h 66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885825" h="66675">
                      <a:moveTo>
                        <a:pt x="502444" y="7144"/>
                      </a:moveTo>
                      <a:lnTo>
                        <a:pt x="502444" y="16669"/>
                      </a:lnTo>
                      <a:cubicBezTo>
                        <a:pt x="502444" y="22384"/>
                        <a:pt x="498634" y="26194"/>
                        <a:pt x="492919" y="26194"/>
                      </a:cubicBezTo>
                      <a:lnTo>
                        <a:pt x="397669" y="26194"/>
                      </a:lnTo>
                      <a:cubicBezTo>
                        <a:pt x="391954" y="26194"/>
                        <a:pt x="388144" y="22384"/>
                        <a:pt x="388144" y="16669"/>
                      </a:cubicBezTo>
                      <a:lnTo>
                        <a:pt x="388144" y="7144"/>
                      </a:lnTo>
                      <a:lnTo>
                        <a:pt x="7144" y="7144"/>
                      </a:lnTo>
                      <a:lnTo>
                        <a:pt x="7144" y="26194"/>
                      </a:lnTo>
                      <a:cubicBezTo>
                        <a:pt x="7144" y="47149"/>
                        <a:pt x="24289" y="64294"/>
                        <a:pt x="45244" y="64294"/>
                      </a:cubicBezTo>
                      <a:lnTo>
                        <a:pt x="845344" y="64294"/>
                      </a:lnTo>
                      <a:cubicBezTo>
                        <a:pt x="866299" y="64294"/>
                        <a:pt x="883444" y="47149"/>
                        <a:pt x="883444" y="26194"/>
                      </a:cubicBezTo>
                      <a:lnTo>
                        <a:pt x="883444" y="7144"/>
                      </a:lnTo>
                      <a:lnTo>
                        <a:pt x="502444" y="714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pic>
            <p:nvPicPr>
              <p:cNvPr id="26" name="Graphic 25" descr="Server">
                <a:extLst>
                  <a:ext uri="{FF2B5EF4-FFF2-40B4-BE49-F238E27FC236}">
                    <a16:creationId xmlns:a16="http://schemas.microsoft.com/office/drawing/2014/main" id="{101C33C0-01DA-4798-AAA5-387DFCB21E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88988" y="5674518"/>
                <a:ext cx="770537" cy="770537"/>
              </a:xfrm>
              <a:prstGeom prst="rect">
                <a:avLst/>
              </a:prstGeom>
            </p:spPr>
          </p:pic>
          <p:pic>
            <p:nvPicPr>
              <p:cNvPr id="1026" name="Picture 2" descr="Image result for kafka icon">
                <a:extLst>
                  <a:ext uri="{FF2B5EF4-FFF2-40B4-BE49-F238E27FC236}">
                    <a16:creationId xmlns:a16="http://schemas.microsoft.com/office/drawing/2014/main" id="{B2F128D2-DFEB-4B44-94CC-08889A82862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777857" y="4195733"/>
                <a:ext cx="1304838" cy="130483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28" name="Picture 4" descr="Image result for elastic logo">
                <a:extLst>
                  <a:ext uri="{FF2B5EF4-FFF2-40B4-BE49-F238E27FC236}">
                    <a16:creationId xmlns:a16="http://schemas.microsoft.com/office/drawing/2014/main" id="{600120B7-C2CA-4327-BB71-8AD2809BC18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026228" y="3614390"/>
                <a:ext cx="1162686" cy="116268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0" name="Picture 6" descr="Image result for splunk logo">
                <a:extLst>
                  <a:ext uri="{FF2B5EF4-FFF2-40B4-BE49-F238E27FC236}">
                    <a16:creationId xmlns:a16="http://schemas.microsoft.com/office/drawing/2014/main" id="{06A73D2C-690E-4A21-B2E9-A596388C015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249613" y="4935007"/>
                <a:ext cx="1794747" cy="5429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4AA4706B-F770-4466-9811-46403889B9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49613" y="5655149"/>
                <a:ext cx="791719" cy="935047"/>
              </a:xfrm>
              <a:prstGeom prst="rect">
                <a:avLst/>
              </a:prstGeom>
            </p:spPr>
          </p:pic>
          <p:pic>
            <p:nvPicPr>
              <p:cNvPr id="1032" name="Picture 8" descr="Image result for windows server icon">
                <a:extLst>
                  <a:ext uri="{FF2B5EF4-FFF2-40B4-BE49-F238E27FC236}">
                    <a16:creationId xmlns:a16="http://schemas.microsoft.com/office/drawing/2014/main" id="{30F812A8-ADC3-4E5F-BCD2-07688FBAF05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69062" y="3614390"/>
                <a:ext cx="1304839" cy="11882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A08DF7E2-F0D4-4E16-A397-711BBFE3E5DF}"/>
                  </a:ext>
                </a:extLst>
              </p:cNvPr>
              <p:cNvSpPr txBox="1"/>
              <p:nvPr/>
            </p:nvSpPr>
            <p:spPr>
              <a:xfrm>
                <a:off x="978506" y="4160726"/>
                <a:ext cx="87145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Servers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7EA67CD-51EB-4917-8988-2B1559D26C1B}"/>
                  </a:ext>
                </a:extLst>
              </p:cNvPr>
              <p:cNvSpPr txBox="1"/>
              <p:nvPr/>
            </p:nvSpPr>
            <p:spPr>
              <a:xfrm>
                <a:off x="2473715" y="4684098"/>
                <a:ext cx="126175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WEF Server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24B3C7E-4FF2-4B24-AC1F-2976184A46F3}"/>
                  </a:ext>
                </a:extLst>
              </p:cNvPr>
              <p:cNvSpPr txBox="1"/>
              <p:nvPr/>
            </p:nvSpPr>
            <p:spPr>
              <a:xfrm>
                <a:off x="640576" y="5314692"/>
                <a:ext cx="141731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Workstations</a:t>
                </a:r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764C7E23-55AF-475B-837E-37426D3DBAF5}"/>
                  </a:ext>
                </a:extLst>
              </p:cNvPr>
              <p:cNvCxnSpPr>
                <a:cxnSpLocks/>
                <a:stCxn id="12" idx="8"/>
                <a:endCxn id="1032" idx="1"/>
              </p:cNvCxnSpPr>
              <p:nvPr/>
            </p:nvCxnSpPr>
            <p:spPr>
              <a:xfrm>
                <a:off x="1805084" y="3821430"/>
                <a:ext cx="763978" cy="38707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1A230E1E-BC87-46EA-A58A-6057EB0B6FE6}"/>
                  </a:ext>
                </a:extLst>
              </p:cNvPr>
              <p:cNvCxnSpPr>
                <a:cxnSpLocks/>
                <a:stCxn id="14" idx="5"/>
                <a:endCxn id="1032" idx="1"/>
              </p:cNvCxnSpPr>
              <p:nvPr/>
            </p:nvCxnSpPr>
            <p:spPr>
              <a:xfrm flipV="1">
                <a:off x="1672307" y="4208508"/>
                <a:ext cx="896755" cy="58645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D2ECA0A5-CAF7-46E6-9FB5-C6929436DD96}"/>
                  </a:ext>
                </a:extLst>
              </p:cNvPr>
              <p:cNvCxnSpPr>
                <a:cxnSpLocks/>
                <a:stCxn id="26" idx="3"/>
                <a:endCxn id="1026" idx="1"/>
              </p:cNvCxnSpPr>
              <p:nvPr/>
            </p:nvCxnSpPr>
            <p:spPr>
              <a:xfrm flipV="1">
                <a:off x="2559525" y="4848152"/>
                <a:ext cx="2218332" cy="1211635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0136BB05-A17F-46FD-9A1B-D774F9BE1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28270" y="4234935"/>
                <a:ext cx="1042386" cy="63382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Arrow Connector 44">
                <a:extLst>
                  <a:ext uri="{FF2B5EF4-FFF2-40B4-BE49-F238E27FC236}">
                    <a16:creationId xmlns:a16="http://schemas.microsoft.com/office/drawing/2014/main" id="{EAF692DB-7502-46BE-A2E2-CD3CFD7D4417}"/>
                  </a:ext>
                </a:extLst>
              </p:cNvPr>
              <p:cNvCxnSpPr>
                <a:cxnSpLocks/>
                <a:stCxn id="1026" idx="3"/>
                <a:endCxn id="1028" idx="1"/>
              </p:cNvCxnSpPr>
              <p:nvPr/>
            </p:nvCxnSpPr>
            <p:spPr>
              <a:xfrm flipV="1">
                <a:off x="6082695" y="4195733"/>
                <a:ext cx="943533" cy="65241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76D91281-DFCA-4381-8028-6EAC8D7F000C}"/>
                  </a:ext>
                </a:extLst>
              </p:cNvPr>
              <p:cNvCxnSpPr>
                <a:cxnSpLocks/>
                <a:stCxn id="1026" idx="3"/>
                <a:endCxn id="1030" idx="1"/>
              </p:cNvCxnSpPr>
              <p:nvPr/>
            </p:nvCxnSpPr>
            <p:spPr>
              <a:xfrm>
                <a:off x="6082695" y="4848152"/>
                <a:ext cx="1166918" cy="35831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>
                <a:extLst>
                  <a:ext uri="{FF2B5EF4-FFF2-40B4-BE49-F238E27FC236}">
                    <a16:creationId xmlns:a16="http://schemas.microsoft.com/office/drawing/2014/main" id="{FE774D8B-1BEA-4808-A7D0-89FD5AFE6F61}"/>
                  </a:ext>
                </a:extLst>
              </p:cNvPr>
              <p:cNvCxnSpPr>
                <a:cxnSpLocks/>
                <a:stCxn id="1026" idx="3"/>
                <a:endCxn id="27" idx="1"/>
              </p:cNvCxnSpPr>
              <p:nvPr/>
            </p:nvCxnSpPr>
            <p:spPr>
              <a:xfrm>
                <a:off x="6082696" y="4848152"/>
                <a:ext cx="1166917" cy="127452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323839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lincoln log house image">
            <a:extLst>
              <a:ext uri="{FF2B5EF4-FFF2-40B4-BE49-F238E27FC236}">
                <a16:creationId xmlns:a16="http://schemas.microsoft.com/office/drawing/2014/main" id="{652DEC20-982F-4305-823C-1B2F64BA87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2681" y="1888809"/>
            <a:ext cx="5457877" cy="4889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2D8E59-842B-40C1-BD8F-E127639DB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530" y="1710414"/>
            <a:ext cx="10363200" cy="1362075"/>
          </a:xfrm>
        </p:spPr>
        <p:txBody>
          <a:bodyPr/>
          <a:lstStyle/>
          <a:p>
            <a:r>
              <a:rPr lang="en-US" b="0"/>
              <a:t>Step 3: Build things with the logs</a:t>
            </a:r>
          </a:p>
        </p:txBody>
      </p:sp>
    </p:spTree>
    <p:extLst>
      <p:ext uri="{BB962C8B-B14F-4D97-AF65-F5344CB8AC3E}">
        <p14:creationId xmlns:p14="http://schemas.microsoft.com/office/powerpoint/2010/main" val="3835845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FC68B-9C30-4FE7-9A7E-116905D71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alerts – not the point of the talk but still important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72C8BA-BBDD-42B4-9414-B65C14AEF8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anchor="t">
            <a:normAutofit/>
          </a:bodyPr>
          <a:lstStyle/>
          <a:p>
            <a:pPr indent="-255905"/>
            <a:r>
              <a:rPr lang="en-US"/>
              <a:t>Sigma - By Florian Roth @cyb3rops</a:t>
            </a:r>
          </a:p>
          <a:p>
            <a:pPr marL="657860" lvl="1" indent="-246380"/>
            <a:r>
              <a:rPr lang="en-US">
                <a:hlinkClick r:id="rId2"/>
              </a:rPr>
              <a:t>https://github.com/Neo23x0/sigma</a:t>
            </a:r>
            <a:endParaRPr lang="en-US">
              <a:cs typeface="Calibri" panose="020F0502020204030204"/>
            </a:endParaRPr>
          </a:p>
          <a:p>
            <a:pPr marL="657860" lvl="1" indent="-246380"/>
            <a:r>
              <a:rPr lang="en-US"/>
              <a:t>Open source project for generic SIEM rules</a:t>
            </a:r>
            <a:endParaRPr lang="en-US">
              <a:cs typeface="Calibri" panose="020F0502020204030204"/>
            </a:endParaRPr>
          </a:p>
          <a:p>
            <a:pPr marL="657860" lvl="1" indent="-246380"/>
            <a:r>
              <a:rPr lang="en-US"/>
              <a:t>Comes with a script to format all of the rules for your SIEM</a:t>
            </a:r>
            <a:endParaRPr lang="en-US">
              <a:cs typeface="Calibri"/>
            </a:endParaRPr>
          </a:p>
          <a:p>
            <a:pPr marL="657860" lvl="1" indent="-246380"/>
            <a:r>
              <a:rPr lang="en-US"/>
              <a:t>Many of the rules require </a:t>
            </a:r>
            <a:r>
              <a:rPr lang="en-US" err="1"/>
              <a:t>Sysmon</a:t>
            </a:r>
            <a:endParaRPr lang="en-US">
              <a:cs typeface="Calibri" panose="020F0502020204030204"/>
            </a:endParaRPr>
          </a:p>
          <a:p>
            <a:pPr indent="-255905"/>
            <a:r>
              <a:rPr lang="en-US" err="1"/>
              <a:t>ElastAlert</a:t>
            </a:r>
            <a:r>
              <a:rPr lang="en-US"/>
              <a:t> – </a:t>
            </a:r>
            <a:r>
              <a:rPr lang="en-US">
                <a:hlinkClick r:id="rId3"/>
              </a:rPr>
              <a:t>https://github.com/Yelp/elastalert</a:t>
            </a:r>
            <a:endParaRPr lang="en-US">
              <a:cs typeface="Calibri" panose="020F0502020204030204"/>
            </a:endParaRPr>
          </a:p>
          <a:p>
            <a:pPr marL="657860" lvl="1" indent="-246380"/>
            <a:r>
              <a:rPr lang="en-US"/>
              <a:t>Framework for custom alerting in Elastic</a:t>
            </a:r>
            <a:endParaRPr lang="en-US">
              <a:cs typeface="Calibri" panose="020F0502020204030204"/>
            </a:endParaRPr>
          </a:p>
          <a:p>
            <a:pPr indent="-255905"/>
            <a:r>
              <a:rPr lang="en-US"/>
              <a:t>HELK has scripts that download newest Sigma rules to create Alerts</a:t>
            </a:r>
            <a:endParaRPr lang="en-US">
              <a:cs typeface="Calibri" panose="020F0502020204030204"/>
            </a:endParaRPr>
          </a:p>
          <a:p>
            <a:pPr indent="-255905"/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02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FC68B-9C30-4FE7-9A7E-116905D71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Dashboards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72C8BA-BBDD-42B4-9414-B65C14AEF8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/>
              <a:t>Make the data easy to use and understand</a:t>
            </a:r>
          </a:p>
          <a:p>
            <a:r>
              <a:rPr lang="en-US" sz="3600"/>
              <a:t>Don’t make your security people become data scientists</a:t>
            </a:r>
          </a:p>
          <a:p>
            <a:r>
              <a:rPr lang="en-US" sz="3600"/>
              <a:t>Focus on making repeatable tasks easy</a:t>
            </a:r>
          </a:p>
          <a:p>
            <a:r>
              <a:rPr lang="en-US" sz="3600"/>
              <a:t>Don’t just focus on alerts, tell a story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974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F6EAF-D196-4572-B34C-DE519FCB9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Host Investigation Dashboard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C13CF-3F4D-44B8-890F-72F5E0541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/>
              <a:t>Answer the Who, What, When, Why, &amp; How for a single host</a:t>
            </a:r>
          </a:p>
          <a:p>
            <a:r>
              <a:rPr lang="en-US" sz="3200"/>
              <a:t>Enter a Hostname or IP address and select a timeframe</a:t>
            </a:r>
          </a:p>
          <a:p>
            <a:r>
              <a:rPr lang="en-US" sz="3200"/>
              <a:t>Split the dashboard into easy to understand panels</a:t>
            </a:r>
          </a:p>
          <a:p>
            <a:pPr lvl="1"/>
            <a:r>
              <a:rPr lang="en-US" sz="3000"/>
              <a:t>Each panel should answer a question</a:t>
            </a:r>
          </a:p>
          <a:p>
            <a:r>
              <a:rPr lang="en-US" sz="3200"/>
              <a:t>Whitelist known noise out of the panels</a:t>
            </a:r>
          </a:p>
          <a:p>
            <a:pPr lvl="1"/>
            <a:r>
              <a:rPr lang="en-US" sz="3000"/>
              <a:t>Nessus scans, SCCM, Regular Scheduled Tasks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2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FD0A3-687D-40C4-BDEA-A9F4793BC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Host Investigation Panels – User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98FD2A-DC5B-4485-94D9-591AEC6DD3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All active users</a:t>
            </a:r>
          </a:p>
          <a:p>
            <a:pPr lvl="1"/>
            <a:r>
              <a:rPr lang="en-US"/>
              <a:t>Display all Distinct values of the User field in </a:t>
            </a:r>
            <a:r>
              <a:rPr lang="en-US" err="1"/>
              <a:t>Sysmon</a:t>
            </a:r>
            <a:endParaRPr lang="en-US"/>
          </a:p>
          <a:p>
            <a:pPr lvl="1"/>
            <a:r>
              <a:rPr lang="en-US" err="1"/>
              <a:t>Timechart</a:t>
            </a:r>
            <a:r>
              <a:rPr lang="en-US"/>
              <a:t> with count of events by user</a:t>
            </a:r>
          </a:p>
          <a:p>
            <a:r>
              <a:rPr lang="en-US"/>
              <a:t>Successful and failed local authentication</a:t>
            </a:r>
          </a:p>
          <a:p>
            <a:pPr lvl="1"/>
            <a:r>
              <a:rPr lang="en-US"/>
              <a:t>Security </a:t>
            </a:r>
            <a:r>
              <a:rPr lang="en-US" err="1"/>
              <a:t>event_id</a:t>
            </a:r>
            <a:r>
              <a:rPr lang="en-US"/>
              <a:t> 4624,4625</a:t>
            </a:r>
          </a:p>
          <a:p>
            <a:r>
              <a:rPr lang="en-US"/>
              <a:t>Successful and failed authentication at the DC</a:t>
            </a:r>
          </a:p>
          <a:p>
            <a:pPr lvl="1"/>
            <a:r>
              <a:rPr lang="en-US"/>
              <a:t>Authentication events from the DCs containing the hostname</a:t>
            </a:r>
          </a:p>
          <a:p>
            <a:pPr lvl="1"/>
            <a:r>
              <a:rPr lang="en-US"/>
              <a:t>Kerberos and NTLM</a:t>
            </a:r>
          </a:p>
        </p:txBody>
      </p:sp>
    </p:spTree>
    <p:extLst>
      <p:ext uri="{BB962C8B-B14F-4D97-AF65-F5344CB8AC3E}">
        <p14:creationId xmlns:p14="http://schemas.microsoft.com/office/powerpoint/2010/main" val="3088848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DE8AE-A91D-498F-B446-3F2F4F6E7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Host Investigation Panels – Special logins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3E3DC-4AAD-4CD0-9487-B3980F78F8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Elevated Privileges assigned to a login – </a:t>
            </a:r>
            <a:r>
              <a:rPr lang="en-US" err="1"/>
              <a:t>event_id</a:t>
            </a:r>
            <a:r>
              <a:rPr lang="en-US"/>
              <a:t> 4672</a:t>
            </a:r>
          </a:p>
          <a:p>
            <a:pPr lvl="1"/>
            <a:r>
              <a:rPr lang="en-US"/>
              <a:t>Pay close attention to </a:t>
            </a:r>
            <a:r>
              <a:rPr lang="en-US" err="1"/>
              <a:t>SeDebugPrivilege</a:t>
            </a:r>
            <a:endParaRPr lang="en-US"/>
          </a:p>
          <a:p>
            <a:r>
              <a:rPr lang="en-US"/>
              <a:t>Commands Executed by the SYSTEM user</a:t>
            </a:r>
          </a:p>
          <a:p>
            <a:pPr lvl="1"/>
            <a:r>
              <a:rPr lang="en-US"/>
              <a:t>event_id:1 </a:t>
            </a:r>
            <a:r>
              <a:rPr lang="en-US" err="1"/>
              <a:t>user_account:SYSTEM</a:t>
            </a:r>
            <a:endParaRPr lang="en-US"/>
          </a:p>
          <a:p>
            <a:pPr lvl="1"/>
            <a:r>
              <a:rPr lang="en-US"/>
              <a:t>SYSTEM shouldn’t run whoami.exe, or ping.exe, or ipconfig.exe, </a:t>
            </a:r>
            <a:r>
              <a:rPr lang="en-US" err="1"/>
              <a:t>etc</a:t>
            </a:r>
            <a:r>
              <a:rPr lang="en-US"/>
              <a:t>…</a:t>
            </a:r>
          </a:p>
          <a:p>
            <a:r>
              <a:rPr lang="en-US"/>
              <a:t>Network Connections by SYSTEM privilege processes</a:t>
            </a:r>
          </a:p>
          <a:p>
            <a:pPr lvl="1"/>
            <a:r>
              <a:rPr lang="en-US"/>
              <a:t>event_id:3 </a:t>
            </a:r>
            <a:r>
              <a:rPr lang="en-US" err="1"/>
              <a:t>user_account:SYSTEM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123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3FE1-7B49-43E8-814A-3545AB2D7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Host Investigation Panels– Downloaded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6BF87-D8F9-485F-BBCE-4589052277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err="1"/>
              <a:t>Sysmon</a:t>
            </a:r>
            <a:r>
              <a:rPr lang="en-US"/>
              <a:t> </a:t>
            </a:r>
            <a:r>
              <a:rPr lang="en-US" err="1"/>
              <a:t>event_id</a:t>
            </a:r>
            <a:r>
              <a:rPr lang="en-US"/>
              <a:t> 15 – creation of Alternate Data Streams (ADS)</a:t>
            </a:r>
          </a:p>
          <a:p>
            <a:r>
              <a:rPr lang="en-US"/>
              <a:t>Files downloaded from the internet are given an ADS for tracking</a:t>
            </a:r>
          </a:p>
          <a:p>
            <a:r>
              <a:rPr lang="en-US"/>
              <a:t>Each event contains the filename, User and Process that downloaded the file</a:t>
            </a:r>
          </a:p>
          <a:p>
            <a:pPr lvl="1"/>
            <a:r>
              <a:rPr lang="en-US"/>
              <a:t>event_id:15</a:t>
            </a:r>
          </a:p>
        </p:txBody>
      </p:sp>
    </p:spTree>
    <p:extLst>
      <p:ext uri="{BB962C8B-B14F-4D97-AF65-F5344CB8AC3E}">
        <p14:creationId xmlns:p14="http://schemas.microsoft.com/office/powerpoint/2010/main" val="1109872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1549F-67D1-41B5-83A0-1E5B203DB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Host Investigation Panels– Process execution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23680-3903-413D-9B64-F81DA3962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Processes executed by </a:t>
            </a:r>
            <a:r>
              <a:rPr lang="en-US" err="1"/>
              <a:t>cmd</a:t>
            </a:r>
            <a:r>
              <a:rPr lang="en-US"/>
              <a:t>, </a:t>
            </a:r>
            <a:r>
              <a:rPr lang="en-US" err="1"/>
              <a:t>powershell</a:t>
            </a:r>
            <a:r>
              <a:rPr lang="en-US"/>
              <a:t>, </a:t>
            </a:r>
            <a:r>
              <a:rPr lang="en-US" err="1"/>
              <a:t>wscript</a:t>
            </a:r>
            <a:r>
              <a:rPr lang="en-US"/>
              <a:t>, or </a:t>
            </a:r>
            <a:r>
              <a:rPr lang="en-US" err="1"/>
              <a:t>cscript</a:t>
            </a:r>
            <a:endParaRPr lang="en-US"/>
          </a:p>
          <a:p>
            <a:pPr lvl="1"/>
            <a:r>
              <a:rPr lang="en-US"/>
              <a:t>Good for quickly finding strange activity or administrative actions</a:t>
            </a:r>
          </a:p>
          <a:p>
            <a:pPr lvl="1"/>
            <a:r>
              <a:rPr lang="en-US"/>
              <a:t>event_id:1 AND (</a:t>
            </a:r>
            <a:r>
              <a:rPr lang="en-US" err="1"/>
              <a:t>process_parent_name</a:t>
            </a:r>
            <a:r>
              <a:rPr lang="en-US"/>
              <a:t>:*\\cmd.exe OR </a:t>
            </a:r>
            <a:r>
              <a:rPr lang="en-US" err="1"/>
              <a:t>process_parent_name</a:t>
            </a:r>
            <a:r>
              <a:rPr lang="en-US"/>
              <a:t>:*\\</a:t>
            </a:r>
            <a:r>
              <a:rPr lang="en-US" err="1"/>
              <a:t>powershell</a:t>
            </a:r>
            <a:r>
              <a:rPr lang="en-US"/>
              <a:t>* OR </a:t>
            </a:r>
            <a:r>
              <a:rPr lang="en-US" err="1"/>
              <a:t>process_parent_name</a:t>
            </a:r>
            <a:r>
              <a:rPr lang="en-US"/>
              <a:t>:*\\wscript.exe OR </a:t>
            </a:r>
            <a:r>
              <a:rPr lang="en-US" err="1"/>
              <a:t>process_parent_name</a:t>
            </a:r>
            <a:r>
              <a:rPr lang="en-US"/>
              <a:t>:*\\cscript.exe)</a:t>
            </a:r>
          </a:p>
          <a:p>
            <a:r>
              <a:rPr lang="en-US"/>
              <a:t>All Distinct Process Command Line, grouped by User</a:t>
            </a:r>
          </a:p>
          <a:p>
            <a:pPr lvl="1"/>
            <a:r>
              <a:rPr lang="en-US"/>
              <a:t>This panel will quickly show you suspicious processes without duplicates</a:t>
            </a:r>
          </a:p>
        </p:txBody>
      </p:sp>
    </p:spTree>
    <p:extLst>
      <p:ext uri="{BB962C8B-B14F-4D97-AF65-F5344CB8AC3E}">
        <p14:creationId xmlns:p14="http://schemas.microsoft.com/office/powerpoint/2010/main" val="1082533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58DF8-53FB-46F8-A21B-133EF40C0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what this talk is about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0E5A7-8597-461A-8ED0-C86AE2191D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anchor="t">
            <a:normAutofit lnSpcReduction="10000"/>
          </a:bodyPr>
          <a:lstStyle/>
          <a:p>
            <a:pPr indent="-255905"/>
            <a:r>
              <a:rPr lang="en-US"/>
              <a:t>Using Kibana or Splunk dashboards to make it faster and easier to </a:t>
            </a:r>
            <a:r>
              <a:rPr lang="en-US" dirty="0"/>
              <a:t>Respond to alerts and </a:t>
            </a:r>
            <a:r>
              <a:rPr lang="en-US"/>
              <a:t>investigate hosts, users, and processes in your network</a:t>
            </a:r>
          </a:p>
          <a:p>
            <a:pPr indent="-255905"/>
            <a:endParaRPr lang="en-US">
              <a:cs typeface="Calibri" panose="020F0502020204030204"/>
            </a:endParaRPr>
          </a:p>
          <a:p>
            <a:pPr indent="-255905"/>
            <a:r>
              <a:rPr lang="en-US"/>
              <a:t>What the talk is </a:t>
            </a:r>
            <a:r>
              <a:rPr lang="en-US" b="1"/>
              <a:t>not</a:t>
            </a:r>
            <a:r>
              <a:rPr lang="en-US"/>
              <a:t> about (but it could be if I had more time)</a:t>
            </a:r>
            <a:endParaRPr lang="en-US">
              <a:cs typeface="Calibri" panose="020F0502020204030204"/>
            </a:endParaRPr>
          </a:p>
          <a:p>
            <a:pPr marL="657860" lvl="1" indent="-246380"/>
            <a:r>
              <a:rPr lang="en-US" dirty="0"/>
              <a:t>Anomaly detection</a:t>
            </a:r>
            <a:r>
              <a:rPr lang="en-US"/>
              <a:t> and alerting using this data</a:t>
            </a:r>
            <a:endParaRPr lang="en-US">
              <a:cs typeface="Calibri"/>
            </a:endParaRPr>
          </a:p>
          <a:p>
            <a:pPr marL="657860" lvl="1" indent="-246380"/>
            <a:r>
              <a:rPr lang="en-US"/>
              <a:t>Threat Hunting with this data</a:t>
            </a:r>
            <a:endParaRPr lang="en-US">
              <a:cs typeface="Calibri"/>
            </a:endParaRPr>
          </a:p>
          <a:p>
            <a:pPr marL="657860" lvl="1" indent="-246380"/>
            <a:r>
              <a:rPr lang="en-US"/>
              <a:t>Step-by-step walkthrough of setting up the event data pipeline</a:t>
            </a:r>
            <a:endParaRPr lang="en-US">
              <a:cs typeface="Calibri" panose="020F0502020204030204"/>
            </a:endParaRPr>
          </a:p>
          <a:p>
            <a:pPr marL="657860" lvl="1" indent="-246380"/>
            <a:endParaRPr lang="en-US">
              <a:cs typeface="Calibri" panose="020F0502020204030204"/>
            </a:endParaRPr>
          </a:p>
          <a:p>
            <a:pPr marL="657860" lvl="1" indent="-246380"/>
            <a:r>
              <a:rPr lang="en-US">
                <a:cs typeface="Calibri" panose="020F0502020204030204"/>
              </a:rPr>
              <a:t>Absolutely zero Blockchain or AI in this talk.</a:t>
            </a:r>
          </a:p>
        </p:txBody>
      </p:sp>
    </p:spTree>
    <p:extLst>
      <p:ext uri="{BB962C8B-B14F-4D97-AF65-F5344CB8AC3E}">
        <p14:creationId xmlns:p14="http://schemas.microsoft.com/office/powerpoint/2010/main" val="2027689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FAC72-A741-4C41-AA4A-27B892C72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Host Investigation Panels– Network Connections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CB664-0017-4C86-961C-C73FBDB67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anchor="t">
            <a:normAutofit/>
          </a:bodyPr>
          <a:lstStyle/>
          <a:p>
            <a:pPr indent="-255905"/>
            <a:r>
              <a:rPr lang="en-US"/>
              <a:t>Strange Network Connections – exclude Chrome, Outlook, etc.</a:t>
            </a:r>
          </a:p>
          <a:p>
            <a:pPr marL="657860" lvl="1" indent="-246380"/>
            <a:r>
              <a:rPr lang="en-US"/>
              <a:t>This panel must be customized for each domain, whitelist known scripts</a:t>
            </a:r>
            <a:endParaRPr lang="en-US">
              <a:cs typeface="Calibri"/>
            </a:endParaRPr>
          </a:p>
          <a:p>
            <a:pPr marL="657860" lvl="1" indent="-246380"/>
            <a:r>
              <a:rPr lang="en-US"/>
              <a:t>event_id:3 AND </a:t>
            </a:r>
            <a:r>
              <a:rPr lang="en-US" err="1"/>
              <a:t>process_path</a:t>
            </a:r>
            <a:r>
              <a:rPr lang="en-US"/>
              <a:t>!:*\\chrome.exe AND </a:t>
            </a:r>
            <a:r>
              <a:rPr lang="en-US" err="1"/>
              <a:t>process_path</a:t>
            </a:r>
            <a:r>
              <a:rPr lang="en-US"/>
              <a:t>!:*\\outlook.exe AND etc.</a:t>
            </a:r>
            <a:endParaRPr lang="en-US">
              <a:cs typeface="Calibri"/>
            </a:endParaRPr>
          </a:p>
          <a:p>
            <a:pPr marL="657860" lvl="1" indent="-246380"/>
            <a:endParaRPr lang="en-US">
              <a:cs typeface="Calibri"/>
            </a:endParaRPr>
          </a:p>
          <a:p>
            <a:pPr indent="-255905"/>
            <a:r>
              <a:rPr lang="en-US"/>
              <a:t>Network Connections sorted by time - event_id:3</a:t>
            </a:r>
            <a:endParaRPr lang="en-US">
              <a:cs typeface="Calibri" panose="020F0502020204030204"/>
            </a:endParaRPr>
          </a:p>
          <a:p>
            <a:pPr marL="657860" lvl="1" indent="-246380"/>
            <a:r>
              <a:rPr lang="en-US"/>
              <a:t>This panel will be very noisy, but is good for deep analysis</a:t>
            </a:r>
            <a:endParaRPr lang="en-US">
              <a:cs typeface="Calibri" panose="020F0502020204030204"/>
            </a:endParaRPr>
          </a:p>
          <a:p>
            <a:pPr marL="657860" lvl="1" indent="-246380"/>
            <a:endParaRPr lang="en-US">
              <a:cs typeface="Calibri" panose="020F0502020204030204"/>
            </a:endParaRPr>
          </a:p>
          <a:p>
            <a:pPr indent="-255905"/>
            <a:r>
              <a:rPr lang="en-US"/>
              <a:t>Additional Panels with IP information from Proxy, Firewall, Bro, etc.</a:t>
            </a: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29939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026A0-FFCF-4D0A-9D2F-B60918D4E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Host Investigation Panels– Changes to the host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4612B2-29D6-4815-9A5A-1908DEDD23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/>
              <a:t>Registry modifications – </a:t>
            </a:r>
            <a:r>
              <a:rPr lang="en-US" err="1"/>
              <a:t>Sysmon</a:t>
            </a:r>
            <a:r>
              <a:rPr lang="en-US"/>
              <a:t> has 3 events for Registry changes</a:t>
            </a:r>
          </a:p>
          <a:p>
            <a:pPr lvl="1"/>
            <a:r>
              <a:rPr lang="en-US"/>
              <a:t>event_id:12 OR event_id:13 OR event_id:14</a:t>
            </a:r>
          </a:p>
          <a:p>
            <a:pPr lvl="1"/>
            <a:endParaRPr lang="en-US"/>
          </a:p>
          <a:p>
            <a:r>
              <a:rPr lang="en-US"/>
              <a:t>Any new files created – </a:t>
            </a:r>
            <a:r>
              <a:rPr lang="en-US" err="1"/>
              <a:t>Sysmon</a:t>
            </a:r>
            <a:r>
              <a:rPr lang="en-US"/>
              <a:t> Event has User and Process that created file</a:t>
            </a:r>
          </a:p>
          <a:p>
            <a:pPr lvl="1"/>
            <a:r>
              <a:rPr lang="en-US"/>
              <a:t>event_id:11</a:t>
            </a:r>
          </a:p>
          <a:p>
            <a:endParaRPr lang="en-US"/>
          </a:p>
          <a:p>
            <a:r>
              <a:rPr lang="en-US"/>
              <a:t>New Services installed or changed</a:t>
            </a:r>
          </a:p>
          <a:p>
            <a:pPr lvl="1"/>
            <a:r>
              <a:rPr lang="en-US"/>
              <a:t>event_id:7040 OR event_id:7045</a:t>
            </a:r>
          </a:p>
          <a:p>
            <a:pPr lvl="1"/>
            <a:endParaRPr lang="en-US"/>
          </a:p>
          <a:p>
            <a:r>
              <a:rPr lang="en-US"/>
              <a:t>Drivers Loaded – Pay attention to the Signature and Signed values</a:t>
            </a:r>
          </a:p>
          <a:p>
            <a:pPr lvl="1"/>
            <a:r>
              <a:rPr lang="en-US"/>
              <a:t>event_id:6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461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32A72-8D53-4EA9-8B0D-A8212863A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Host Investigation Panels – Changes to the host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32652-0F07-48D5-9474-BC659C9DB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USB device changes – insertion and removal</a:t>
            </a:r>
          </a:p>
          <a:p>
            <a:pPr lvl="1"/>
            <a:r>
              <a:rPr lang="en-US"/>
              <a:t>event_id:410 OR event_id:420</a:t>
            </a:r>
          </a:p>
          <a:p>
            <a:pPr lvl="1"/>
            <a:endParaRPr lang="en-US"/>
          </a:p>
          <a:p>
            <a:r>
              <a:rPr lang="en-US"/>
              <a:t>WMI Subscription changes – Used for ‘file-less’ persistence</a:t>
            </a:r>
          </a:p>
          <a:p>
            <a:pPr lvl="1"/>
            <a:r>
              <a:rPr lang="en-US"/>
              <a:t>event_id:19 OR event_id:20 OR event_id:21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534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39802-62FD-4F70-8F6F-97E8F200A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User Investigation Dashboard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EC8FC-BC55-48B2-A7F4-BFFC7AD51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Display all activity by a compromised user account</a:t>
            </a:r>
          </a:p>
          <a:p>
            <a:r>
              <a:rPr lang="en-US"/>
              <a:t>Attackers will compromise an account to move laterally and spread</a:t>
            </a:r>
          </a:p>
          <a:p>
            <a:r>
              <a:rPr lang="en-US"/>
              <a:t>Very Similar to the Host Investigation Panel</a:t>
            </a:r>
          </a:p>
          <a:p>
            <a:r>
              <a:rPr lang="en-US"/>
              <a:t>If you have AD User information you can enrich the dashboard</a:t>
            </a:r>
          </a:p>
          <a:p>
            <a:pPr lvl="1"/>
            <a:r>
              <a:rPr lang="en-US"/>
              <a:t>Get-</a:t>
            </a:r>
            <a:r>
              <a:rPr lang="en-US" err="1"/>
              <a:t>ADUser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615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A702A-52A8-46C7-9172-453291701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# User Investigation Dashboard</a:t>
            </a:r>
          </a:p>
        </p:txBody>
      </p:sp>
      <p:pic>
        <p:nvPicPr>
          <p:cNvPr id="4" name="Picture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580A9110-5258-4656-99B0-648D715A4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5160" y="2209886"/>
            <a:ext cx="8261680" cy="432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9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A070C-6A54-4194-B19C-A63F694CD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# User Investigation Dashboard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49696-1E8A-4A05-9573-A00008BC3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anchor="t">
            <a:normAutofit/>
          </a:bodyPr>
          <a:lstStyle/>
          <a:p>
            <a:pPr indent="-255905"/>
            <a:r>
              <a:rPr lang="en-US"/>
              <a:t>List of all Computers the user executed processes on</a:t>
            </a:r>
          </a:p>
          <a:p>
            <a:pPr indent="-255905"/>
            <a:r>
              <a:rPr lang="en-US"/>
              <a:t>Timeline of activity on each system</a:t>
            </a:r>
            <a:endParaRPr lang="en-US">
              <a:cs typeface="Calibri"/>
            </a:endParaRPr>
          </a:p>
          <a:p>
            <a:pPr marL="657860" lvl="1" indent="-246380"/>
            <a:r>
              <a:rPr lang="en-US">
                <a:cs typeface="Calibri"/>
              </a:rPr>
              <a:t>Using sysmon events instead of authentication events shows you how active the user was on each system</a:t>
            </a:r>
            <a:endParaRPr lang="en-US" dirty="0">
              <a:cs typeface="Calibri"/>
            </a:endParaRPr>
          </a:p>
          <a:p>
            <a:pPr indent="-255905"/>
            <a:endParaRPr lang="en-US">
              <a:cs typeface="Calibri" panose="020F0502020204030204"/>
            </a:endParaRPr>
          </a:p>
          <a:p>
            <a:pPr indent="-255905"/>
            <a:r>
              <a:rPr lang="en-US"/>
              <a:t>Successful and failed login attempts</a:t>
            </a:r>
            <a:endParaRPr lang="en-US">
              <a:cs typeface="Calibri" panose="020F0502020204030204"/>
            </a:endParaRPr>
          </a:p>
          <a:p>
            <a:pPr marL="657860" lvl="1" indent="-246380"/>
            <a:r>
              <a:rPr lang="en-US"/>
              <a:t>(event_id:4624 OR event_id:4625 OR event_id:4648)</a:t>
            </a:r>
            <a:endParaRPr lang="en-US">
              <a:cs typeface="Calibri" panose="020F0502020204030204"/>
            </a:endParaRPr>
          </a:p>
          <a:p>
            <a:pPr indent="-255905"/>
            <a:endParaRPr lang="en-US">
              <a:cs typeface="Calibri" panose="020F0502020204030204"/>
            </a:endParaRPr>
          </a:p>
          <a:p>
            <a:pPr marL="411480" lvl="1" indent="0">
              <a:buNone/>
            </a:pPr>
            <a:endParaRPr lang="en-US"/>
          </a:p>
          <a:p>
            <a:pPr marL="657860" lvl="1" indent="-246380"/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380030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6FDAC-1CE4-4563-B810-1EC586C8B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User Investigation Dashboard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150CD-9830-4D56-8C2F-FD5466CA3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anchor="t">
            <a:normAutofit/>
          </a:bodyPr>
          <a:lstStyle/>
          <a:p>
            <a:pPr indent="-255905"/>
            <a:r>
              <a:rPr lang="en-US"/>
              <a:t>All Processes and commands executed, on every computer</a:t>
            </a:r>
          </a:p>
          <a:p>
            <a:pPr indent="-255905"/>
            <a:r>
              <a:rPr lang="en-US"/>
              <a:t>All Network Connections, on every computer</a:t>
            </a:r>
            <a:endParaRPr lang="en-US">
              <a:cs typeface="Calibri"/>
            </a:endParaRPr>
          </a:p>
          <a:p>
            <a:pPr indent="-255905"/>
            <a:r>
              <a:rPr lang="en-US"/>
              <a:t>All Files Downloaded, on every computer</a:t>
            </a:r>
            <a:endParaRPr lang="en-US">
              <a:cs typeface="Calibri"/>
            </a:endParaRPr>
          </a:p>
          <a:p>
            <a:pPr indent="-255905"/>
            <a:r>
              <a:rPr lang="en-US"/>
              <a:t>All Files Created, on every computer</a:t>
            </a:r>
            <a:endParaRPr lang="en-US">
              <a:cs typeface="Calibri"/>
            </a:endParaRPr>
          </a:p>
          <a:p>
            <a:pPr indent="-255905"/>
            <a:r>
              <a:rPr lang="en-US">
                <a:cs typeface="Calibri"/>
              </a:rPr>
              <a:t>All registry modifications, on every computer</a:t>
            </a:r>
            <a:endParaRPr lang="en-US" dirty="0">
              <a:cs typeface="Calibri"/>
            </a:endParaRPr>
          </a:p>
          <a:p>
            <a:pPr indent="-255905"/>
            <a:endParaRPr lang="en-US">
              <a:cs typeface="Calibri"/>
            </a:endParaRPr>
          </a:p>
          <a:p>
            <a:pPr indent="-255905"/>
            <a:r>
              <a:rPr lang="en-US">
                <a:cs typeface="Calibri"/>
              </a:rPr>
              <a:t>Totally not creepy...</a:t>
            </a:r>
            <a:endParaRPr lang="en-US" dirty="0">
              <a:cs typeface="Calibri"/>
            </a:endParaRPr>
          </a:p>
        </p:txBody>
      </p:sp>
      <p:pic>
        <p:nvPicPr>
          <p:cNvPr id="4" name="Picture 4" descr="A picture containing outdoor, sky, object, ground&#10;&#10;Description generated with very high confidence">
            <a:extLst>
              <a:ext uri="{FF2B5EF4-FFF2-40B4-BE49-F238E27FC236}">
                <a16:creationId xmlns:a16="http://schemas.microsoft.com/office/drawing/2014/main" id="{E9D3B122-44F3-4422-B60C-C20DA62F00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9164" y="3406650"/>
            <a:ext cx="3602247" cy="294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52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F535F-1C11-4244-89A7-6482B8B80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Process Investigation Dashboard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7EB29-B296-4F4B-B5F7-197A21298C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anchor="t">
            <a:normAutofit/>
          </a:bodyPr>
          <a:lstStyle/>
          <a:p>
            <a:pPr indent="-255905"/>
            <a:r>
              <a:rPr lang="en-US"/>
              <a:t>In </a:t>
            </a:r>
            <a:r>
              <a:rPr lang="en-US" err="1"/>
              <a:t>Sysmon</a:t>
            </a:r>
            <a:r>
              <a:rPr lang="en-US"/>
              <a:t> every process execution has a Unique </a:t>
            </a:r>
            <a:r>
              <a:rPr lang="en-US" err="1"/>
              <a:t>ProcessGuid</a:t>
            </a:r>
            <a:endParaRPr lang="en-US">
              <a:cs typeface="Calibri" panose="020F0502020204030204"/>
            </a:endParaRPr>
          </a:p>
          <a:p>
            <a:pPr indent="-255905"/>
            <a:r>
              <a:rPr lang="en-US"/>
              <a:t>Process Execution events have the </a:t>
            </a:r>
            <a:r>
              <a:rPr lang="en-US" err="1"/>
              <a:t>ProcessGuid</a:t>
            </a:r>
            <a:r>
              <a:rPr lang="en-US"/>
              <a:t> and </a:t>
            </a:r>
            <a:r>
              <a:rPr lang="en-US" err="1"/>
              <a:t>ParentProcessGuid</a:t>
            </a:r>
            <a:endParaRPr lang="en-US">
              <a:cs typeface="Calibri" panose="020F0502020204030204"/>
            </a:endParaRPr>
          </a:p>
          <a:p>
            <a:pPr indent="-255905"/>
            <a:r>
              <a:rPr lang="en-US"/>
              <a:t>Searching for a </a:t>
            </a:r>
            <a:r>
              <a:rPr lang="en-US" err="1"/>
              <a:t>ProcessGuid</a:t>
            </a:r>
            <a:r>
              <a:rPr lang="en-US"/>
              <a:t> will return every event about that process</a:t>
            </a:r>
            <a:endParaRPr lang="en-US">
              <a:cs typeface="Calibri"/>
            </a:endParaRPr>
          </a:p>
          <a:p>
            <a:pPr marL="657860" lvl="1" indent="-246380"/>
            <a:r>
              <a:rPr lang="en-US"/>
              <a:t>Network Connections, Files Created, Registry Changes, Child Processes, etc.</a:t>
            </a:r>
            <a:endParaRPr lang="en-US">
              <a:cs typeface="Calibri" panose="020F0502020204030204"/>
            </a:endParaRPr>
          </a:p>
          <a:p>
            <a:pPr indent="-255905"/>
            <a:r>
              <a:rPr lang="en-US"/>
              <a:t>Make a dashboard to sort and display all activity by a process</a:t>
            </a:r>
          </a:p>
          <a:p>
            <a:pPr indent="-255905"/>
            <a:r>
              <a:rPr lang="en-US">
                <a:cs typeface="Calibri" panose="020F0502020204030204"/>
              </a:rPr>
              <a:t>Add multiple Guids with OR statements to get a better view of events</a:t>
            </a:r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85046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54C2EE37-506D-40A4-8AA2-F7C5C6D1CC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3634" y="1023754"/>
            <a:ext cx="10081702" cy="541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876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A9B6E-1155-418D-A085-078A8B3E4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16868-DA98-469C-8920-B80D266D1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Any org can build these dashboards and alerts for very little $$$</a:t>
            </a:r>
          </a:p>
          <a:p>
            <a:r>
              <a:rPr lang="en-US"/>
              <a:t>These Dashboards aren’t just for the security team</a:t>
            </a:r>
          </a:p>
          <a:p>
            <a:pPr lvl="1"/>
            <a:r>
              <a:rPr lang="en-US"/>
              <a:t>DevOps, Active Directory, Help Desk, and other admins love them!</a:t>
            </a:r>
          </a:p>
          <a:p>
            <a:r>
              <a:rPr lang="en-US"/>
              <a:t>With these Dashboards your Security team can find the problem quickly instead of spending hours or days collecting all of the data</a:t>
            </a:r>
          </a:p>
        </p:txBody>
      </p:sp>
    </p:spTree>
    <p:extLst>
      <p:ext uri="{BB962C8B-B14F-4D97-AF65-F5344CB8AC3E}">
        <p14:creationId xmlns:p14="http://schemas.microsoft.com/office/powerpoint/2010/main" val="2939334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DFB04-4FF5-4A4A-96E3-928EB2432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scenario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06272-F167-4736-8E2B-46FAF48F9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Brian Krebs just called your CISO on a Saturday and gave her two computer and user names he saw in a compromise. She wants forensic timeline of events from those systems and all user activity ASAP. One is in Singapore, the other is in New York, and you are in Frankfurt.</a:t>
            </a:r>
          </a:p>
          <a:p>
            <a:r>
              <a:rPr lang="en-US"/>
              <a:t>How long does it take to collect and analyze the data?</a:t>
            </a:r>
          </a:p>
          <a:p>
            <a:r>
              <a:rPr lang="en-US"/>
              <a:t>How many people are capable of completing this task?</a:t>
            </a:r>
          </a:p>
        </p:txBody>
      </p:sp>
      <p:pic>
        <p:nvPicPr>
          <p:cNvPr id="1026" name="Picture 2" descr="Image result for krebs is my IDS">
            <a:extLst>
              <a:ext uri="{FF2B5EF4-FFF2-40B4-BE49-F238E27FC236}">
                <a16:creationId xmlns:a16="http://schemas.microsoft.com/office/drawing/2014/main" id="{86F9C53C-7B86-47B3-8F8A-81AC211B49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1660" y="4149190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9404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62235-5F1C-4B14-858C-DEFFE2151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# Questions?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1C243-DA2B-4D40-BBA8-129EE3105A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anchor="t">
            <a:normAutofit/>
          </a:bodyPr>
          <a:lstStyle/>
          <a:p>
            <a:pPr indent="-255905"/>
            <a:r>
              <a:rPr lang="en-US">
                <a:cs typeface="Calibri"/>
              </a:rPr>
              <a:t>Slides and Kibana Dashboards are on Github</a:t>
            </a:r>
            <a:endParaRPr lang="en-US" dirty="0">
              <a:cs typeface="Calibri"/>
            </a:endParaRPr>
          </a:p>
          <a:p>
            <a:pPr indent="-255905"/>
            <a:r>
              <a:rPr lang="en-US" dirty="0">
                <a:cs typeface="Calibri"/>
                <a:hlinkClick r:id="rId2"/>
              </a:rPr>
              <a:t>https://github.com/aarju/Kibana_ForensicDashboards</a:t>
            </a:r>
          </a:p>
          <a:p>
            <a:pPr indent="-255905"/>
            <a:endParaRPr lang="en-US" dirty="0">
              <a:cs typeface="Calibri" panose="020F0502020204030204"/>
            </a:endParaRPr>
          </a:p>
          <a:p>
            <a:pPr indent="-255905"/>
            <a:r>
              <a:rPr lang="en-US">
                <a:cs typeface="Calibri" panose="020F0502020204030204"/>
              </a:rPr>
              <a:t>These Dashboards were developed to work with Hunting ELK (HELK)</a:t>
            </a:r>
          </a:p>
          <a:p>
            <a:pPr marL="657860" lvl="1" indent="-246380"/>
            <a:r>
              <a:rPr lang="en-US">
                <a:cs typeface="Calibri" panose="020F0502020204030204"/>
              </a:rPr>
              <a:t>You may need to adjust the field names in your ELK stack</a:t>
            </a:r>
          </a:p>
          <a:p>
            <a:pPr marL="657860" lvl="1" indent="-246380"/>
            <a:r>
              <a:rPr lang="en-US" dirty="0">
                <a:cs typeface="Calibri" panose="020F0502020204030204"/>
                <a:hlinkClick r:id="rId3"/>
              </a:rPr>
              <a:t>https://github.com/Cyb3rWard0g/HELK</a:t>
            </a:r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99758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049BA-82EE-4961-9F09-7A6E46F29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5BB76-7FE2-4108-95F0-B69A17406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anchor="t">
            <a:normAutofit/>
          </a:bodyPr>
          <a:lstStyle/>
          <a:p>
            <a:pPr indent="-255905"/>
            <a:r>
              <a:rPr lang="en-US"/>
              <a:t>During an attack you have to be able to move as fast as the attacker</a:t>
            </a:r>
          </a:p>
          <a:p>
            <a:pPr indent="-255905"/>
            <a:r>
              <a:rPr lang="en-US"/>
              <a:t>Getting data for forensics investigations can take a long time</a:t>
            </a:r>
            <a:endParaRPr lang="en-US">
              <a:cs typeface="Calibri"/>
            </a:endParaRPr>
          </a:p>
          <a:p>
            <a:pPr marL="657860" lvl="1" indent="-246380"/>
            <a:r>
              <a:rPr lang="en-US"/>
              <a:t>Get the data, parse the data, analyze the data…</a:t>
            </a:r>
            <a:endParaRPr lang="en-US">
              <a:cs typeface="Calibri" panose="020F0502020204030204"/>
            </a:endParaRPr>
          </a:p>
          <a:p>
            <a:pPr marL="657860" lvl="1" indent="-246380"/>
            <a:r>
              <a:rPr lang="en-US"/>
              <a:t>Evidence will be spread through multiple locations</a:t>
            </a:r>
            <a:endParaRPr lang="en-US">
              <a:cs typeface="Calibri" panose="020F0502020204030204"/>
            </a:endParaRPr>
          </a:p>
          <a:p>
            <a:pPr marL="657860" lvl="1" indent="-246380"/>
            <a:r>
              <a:rPr lang="en-US" dirty="0">
                <a:cs typeface="Calibri" panose="020F0502020204030204"/>
              </a:rPr>
              <a:t>Time zones </a:t>
            </a:r>
            <a:r>
              <a:rPr lang="en-US">
                <a:cs typeface="Calibri" panose="020F0502020204030204"/>
              </a:rPr>
              <a:t>are a pain</a:t>
            </a:r>
            <a:endParaRPr lang="en-US" dirty="0"/>
          </a:p>
          <a:p>
            <a:pPr marL="657860" lvl="1" indent="-246380"/>
            <a:r>
              <a:rPr lang="en-US" dirty="0">
                <a:cs typeface="Calibri"/>
              </a:rPr>
              <a:t>Permissions on the remote systems may stop you</a:t>
            </a:r>
            <a:endParaRPr lang="en-US"/>
          </a:p>
          <a:p>
            <a:pPr indent="-255905"/>
            <a:r>
              <a:rPr lang="en-US"/>
              <a:t>You need to have DFIR specialists on the team to collect information</a:t>
            </a:r>
            <a:endParaRPr lang="en-US">
              <a:cs typeface="Calibri" panose="020F0502020204030204"/>
            </a:endParaRPr>
          </a:p>
          <a:p>
            <a:pPr marL="657860" lvl="1" indent="-246380"/>
            <a:r>
              <a:rPr lang="en-US"/>
              <a:t>Or you need hire Incident Response consultants $$$ €€€ £££</a:t>
            </a:r>
            <a:endParaRPr lang="en-US">
              <a:cs typeface="Calibri" panose="020F0502020204030204"/>
            </a:endParaRPr>
          </a:p>
          <a:p>
            <a:pPr indent="-255905"/>
            <a:endParaRPr lang="en-US">
              <a:cs typeface="Calibri" panose="020F0502020204030204"/>
            </a:endParaRPr>
          </a:p>
          <a:p>
            <a:pPr marL="657860" lvl="1" indent="-246380"/>
            <a:endParaRPr lang="en-US">
              <a:cs typeface="Calibri" panose="020F0502020204030204"/>
            </a:endParaRPr>
          </a:p>
          <a:p>
            <a:pPr marL="657860" lvl="1" indent="-246380"/>
            <a:endParaRPr lang="en-US">
              <a:cs typeface="Calibri" panose="020F0502020204030204"/>
            </a:endParaRPr>
          </a:p>
          <a:p>
            <a:pPr indent="-255905"/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646597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problem++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anchor="t">
            <a:normAutofit/>
          </a:bodyPr>
          <a:lstStyle/>
          <a:p>
            <a:pPr indent="-255905"/>
            <a:r>
              <a:rPr lang="en-US"/>
              <a:t>Traditional SIEMs only contain alerts</a:t>
            </a:r>
            <a:endParaRPr lang="en-US" dirty="0"/>
          </a:p>
          <a:p>
            <a:pPr marL="657860" lvl="1" indent="-246380"/>
            <a:r>
              <a:rPr lang="en-US"/>
              <a:t>Alerts tell you that something happened, but not the whole story</a:t>
            </a:r>
            <a:endParaRPr lang="en-US" dirty="0">
              <a:cs typeface="Calibri"/>
            </a:endParaRPr>
          </a:p>
          <a:p>
            <a:pPr indent="-255905"/>
            <a:r>
              <a:rPr lang="en-US"/>
              <a:t>Attackers will delete host logs to hide their tracks</a:t>
            </a:r>
            <a:endParaRPr lang="en-US" dirty="0">
              <a:cs typeface="Calibri"/>
            </a:endParaRPr>
          </a:p>
          <a:p>
            <a:pPr indent="-255905"/>
            <a:r>
              <a:rPr lang="en-US"/>
              <a:t>Attackers will compromise user accounts to spread and persist</a:t>
            </a:r>
            <a:endParaRPr lang="en-US" dirty="0">
              <a:cs typeface="Calibri"/>
            </a:endParaRPr>
          </a:p>
          <a:p>
            <a:pPr indent="-255905"/>
            <a:r>
              <a:rPr lang="en-US"/>
              <a:t>Evading antivirus is super easy to do – then there aren’t any alerts</a:t>
            </a:r>
            <a:endParaRPr lang="en-US" dirty="0">
              <a:cs typeface="Calibri"/>
            </a:endParaRPr>
          </a:p>
          <a:p>
            <a:pPr marL="657860" lvl="1" indent="-246380"/>
            <a:r>
              <a:rPr lang="en-US" dirty="0">
                <a:cs typeface="Calibri"/>
              </a:rPr>
              <a:t>When the AV does find something the alerts don't tell you much</a:t>
            </a:r>
          </a:p>
          <a:p>
            <a:pPr indent="-255905"/>
            <a:endParaRPr lang="en-US">
              <a:cs typeface="Calibri" panose="020F0502020204030204"/>
            </a:endParaRPr>
          </a:p>
          <a:p>
            <a:pPr indent="-255905"/>
            <a:endParaRPr lang="en-US">
              <a:cs typeface="Calibri" panose="020F0502020204030204"/>
            </a:endParaRPr>
          </a:p>
          <a:p>
            <a:pPr indent="-255905"/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9786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94BFE-28E7-4E8B-A16E-AE6B7CFFA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Solution – 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21654-99D9-4EA3-8A2F-521213DCAB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anchor="t">
            <a:normAutofit/>
          </a:bodyPr>
          <a:lstStyle/>
          <a:p>
            <a:pPr indent="-255905"/>
            <a:r>
              <a:rPr lang="en-US"/>
              <a:t>Create Kibana or Splunk dashboards to make forensic timelines easy</a:t>
            </a:r>
          </a:p>
          <a:p>
            <a:pPr marL="657860" lvl="1" indent="-246380"/>
            <a:r>
              <a:rPr lang="en-US"/>
              <a:t>Timeline of all activity on a host</a:t>
            </a:r>
            <a:endParaRPr lang="en-US">
              <a:cs typeface="Calibri"/>
            </a:endParaRPr>
          </a:p>
          <a:p>
            <a:pPr marL="657860" lvl="1" indent="-246380"/>
            <a:r>
              <a:rPr lang="en-US"/>
              <a:t>Timeline of all activity of a User</a:t>
            </a:r>
            <a:endParaRPr lang="en-US">
              <a:cs typeface="Calibri"/>
            </a:endParaRPr>
          </a:p>
          <a:p>
            <a:pPr marL="657860" lvl="1" indent="-246380"/>
            <a:r>
              <a:rPr lang="en-US"/>
              <a:t>Timeline of all activity of a process</a:t>
            </a:r>
            <a:endParaRPr lang="en-US">
              <a:cs typeface="Calibri"/>
            </a:endParaRPr>
          </a:p>
          <a:p>
            <a:pPr indent="-255905"/>
            <a:r>
              <a:rPr lang="en-US"/>
              <a:t>Elastic &amp; Splunk are good for Forensic Science, not just Data Science</a:t>
            </a:r>
            <a:endParaRPr lang="en-US">
              <a:cs typeface="Calibri" panose="020F0502020204030204"/>
            </a:endParaRPr>
          </a:p>
          <a:p>
            <a:pPr marL="657860" lvl="1" indent="-246380"/>
            <a:r>
              <a:rPr lang="en-US" b="1"/>
              <a:t>(Don’t let the Data Scientists take all the cool toys!)</a:t>
            </a:r>
            <a:endParaRPr lang="en-US" b="1">
              <a:cs typeface="Calibri" panose="020F0502020204030204"/>
            </a:endParaRPr>
          </a:p>
          <a:p>
            <a:pPr indent="-255905"/>
            <a:endParaRPr lang="en-US">
              <a:cs typeface="Calibri" panose="020F0502020204030204"/>
            </a:endParaRPr>
          </a:p>
          <a:p>
            <a:pPr indent="-255905"/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478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# solution – How?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anchor="t">
            <a:normAutofit/>
          </a:bodyPr>
          <a:lstStyle/>
          <a:p>
            <a:pPr marL="624205" indent="-514350">
              <a:buAutoNum type="arabicPeriod"/>
            </a:pPr>
            <a:r>
              <a:rPr lang="en-US">
                <a:cs typeface="Calibri"/>
              </a:rPr>
              <a:t>Enable verbose logging on hosts</a:t>
            </a:r>
            <a:endParaRPr lang="en-US" dirty="0">
              <a:cs typeface="Calibri"/>
            </a:endParaRPr>
          </a:p>
          <a:p>
            <a:pPr marL="411480" lvl="1" indent="0">
              <a:buNone/>
            </a:pPr>
            <a:r>
              <a:rPr lang="en-US"/>
              <a:t>- Deploy </a:t>
            </a:r>
            <a:r>
              <a:rPr lang="en-US" err="1"/>
              <a:t>Sysmon</a:t>
            </a:r>
            <a:r>
              <a:rPr lang="en-US"/>
              <a:t> to all windows hosts in your enterprise</a:t>
            </a:r>
            <a:endParaRPr lang="en-US">
              <a:cs typeface="Calibri"/>
            </a:endParaRPr>
          </a:p>
          <a:p>
            <a:pPr marL="411480" lvl="1" indent="0">
              <a:buNone/>
            </a:pPr>
            <a:r>
              <a:rPr lang="en-US"/>
              <a:t>- Deploy Elastic’s </a:t>
            </a:r>
            <a:r>
              <a:rPr lang="en-US" err="1"/>
              <a:t>Auditbeat</a:t>
            </a:r>
            <a:r>
              <a:rPr lang="en-US"/>
              <a:t> System Module to all *nix/MacOS systems </a:t>
            </a:r>
            <a:endParaRPr lang="en-US">
              <a:cs typeface="Calibri"/>
            </a:endParaRPr>
          </a:p>
          <a:p>
            <a:pPr indent="-255905"/>
            <a:r>
              <a:rPr lang="en-US"/>
              <a:t>Centralized collection of Logs and Windows Events</a:t>
            </a:r>
          </a:p>
          <a:p>
            <a:pPr marL="624205" indent="-514350">
              <a:buAutoNum type="arabicPeriod"/>
            </a:pPr>
            <a:r>
              <a:rPr lang="en-US"/>
              <a:t>Create dashboards and alerts in Kibana or Splunk</a:t>
            </a:r>
            <a:endParaRPr lang="en-US">
              <a:cs typeface="Calibri"/>
            </a:endParaRPr>
          </a:p>
          <a:p>
            <a:pPr indent="-255905"/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4888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D8E59-842B-40C1-BD8F-E127639DB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/>
              <a:t>STEP 1:</a:t>
            </a:r>
            <a:br>
              <a:rPr lang="en-US" b="0"/>
            </a:br>
            <a:r>
              <a:rPr lang="en-US" b="0"/>
              <a:t>Getting the right logs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19E523-A19B-44A4-BEC5-A3A05A86A9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045789" y="1790622"/>
            <a:ext cx="5776715" cy="3741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50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aining presentation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aining presentation.potx" id="{7B9FCAFE-DDE5-4198-9987-54DFCAD80598}" vid="{6015A8B0-C387-4E39-945C-0F39E3EB10B6}"/>
    </a:ext>
  </a:extLst>
</a:theme>
</file>

<file path=ppt/theme/theme2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Training presentation</Template>
  <Application>Microsoft Office PowerPoint</Application>
  <PresentationFormat>Widescreen</PresentationFormat>
  <Slides>40</Slides>
  <Notes>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Training presentation</vt:lpstr>
      <vt:lpstr>Quick and Easy Forensic Timelines  via Sysmon, WEF, and ELK</vt:lpstr>
      <vt:lpstr># whoami </vt:lpstr>
      <vt:lpstr># what this talk is about</vt:lpstr>
      <vt:lpstr># scenario</vt:lpstr>
      <vt:lpstr># problem</vt:lpstr>
      <vt:lpstr># problem++</vt:lpstr>
      <vt:lpstr># Solution – What?</vt:lpstr>
      <vt:lpstr># solution – How?</vt:lpstr>
      <vt:lpstr>STEP 1: Getting the right logs</vt:lpstr>
      <vt:lpstr># Sysmon overview</vt:lpstr>
      <vt:lpstr># sysmon logging</vt:lpstr>
      <vt:lpstr># sysmon config tips</vt:lpstr>
      <vt:lpstr># sysmon config tips</vt:lpstr>
      <vt:lpstr># sysmon management tips</vt:lpstr>
      <vt:lpstr># Elastic auditbeat system module</vt:lpstr>
      <vt:lpstr># Additional data for forensics</vt:lpstr>
      <vt:lpstr>STEP 2 Collecting the logs</vt:lpstr>
      <vt:lpstr># agent based or agentless forwarding</vt:lpstr>
      <vt:lpstr># windows event forwarding</vt:lpstr>
      <vt:lpstr># WEF subscription</vt:lpstr>
      <vt:lpstr># send it from the WEF to your analytic system</vt:lpstr>
      <vt:lpstr>Step 3: Build things with the logs</vt:lpstr>
      <vt:lpstr># alerts – not the point of the talk but still important </vt:lpstr>
      <vt:lpstr># Dashboards </vt:lpstr>
      <vt:lpstr># Host Investigation Dashboard</vt:lpstr>
      <vt:lpstr># Host Investigation Panels – User events</vt:lpstr>
      <vt:lpstr># Host Investigation Panels – Special logins </vt:lpstr>
      <vt:lpstr># Host Investigation Panels– Downloaded files</vt:lpstr>
      <vt:lpstr># Host Investigation Panels– Process execution</vt:lpstr>
      <vt:lpstr># Host Investigation Panels– Network Connections</vt:lpstr>
      <vt:lpstr># Host Investigation Panels– Changes to the host</vt:lpstr>
      <vt:lpstr># Host Investigation Panels – Changes to the host</vt:lpstr>
      <vt:lpstr># User Investigation Dashboard</vt:lpstr>
      <vt:lpstr># User Investigation Dashboard</vt:lpstr>
      <vt:lpstr># User Investigation Dashboard</vt:lpstr>
      <vt:lpstr># User Investigation Dashboard</vt:lpstr>
      <vt:lpstr># Process Investigation Dashboard</vt:lpstr>
      <vt:lpstr>PowerPoint Presentation</vt:lpstr>
      <vt:lpstr># Conclusion</vt:lpstr>
      <vt:lpstr>#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Quick and Easy Forensic Timelines  via Sysmon, WEF, and ELK</dc:title>
  <dc:creator>Aaron Jewitt</dc:creator>
  <cp:revision>99</cp:revision>
  <dcterms:created xsi:type="dcterms:W3CDTF">2019-01-31T19:27:34Z</dcterms:created>
  <dcterms:modified xsi:type="dcterms:W3CDTF">2019-03-23T19:56:43Z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

<file path=docProps/thumbnail.jpeg>
</file>